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8"/>
  </p:notesMasterIdLst>
  <p:handoutMasterIdLst>
    <p:handoutMasterId r:id="rId9"/>
  </p:handoutMasterIdLst>
  <p:sldIdLst>
    <p:sldId id="270" r:id="rId2"/>
    <p:sldId id="354" r:id="rId3"/>
    <p:sldId id="292" r:id="rId4"/>
    <p:sldId id="349" r:id="rId5"/>
    <p:sldId id="353" r:id="rId6"/>
    <p:sldId id="352" r:id="rId7"/>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E92B"/>
    <a:srgbClr val="BEF28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5" autoAdjust="0"/>
    <p:restoredTop sz="94660"/>
  </p:normalViewPr>
  <p:slideViewPr>
    <p:cSldViewPr>
      <p:cViewPr varScale="1">
        <p:scale>
          <a:sx n="89" d="100"/>
          <a:sy n="89" d="100"/>
        </p:scale>
        <p:origin x="965" y="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2" y="0"/>
            <a:ext cx="2918621" cy="494813"/>
          </a:xfrm>
          <a:prstGeom prst="rect">
            <a:avLst/>
          </a:prstGeom>
        </p:spPr>
        <p:txBody>
          <a:bodyPr vert="horz" lIns="90644" tIns="45322" rIns="90644" bIns="45322" rtlCol="0"/>
          <a:lstStyle>
            <a:lvl1pPr algn="r">
              <a:defRPr sz="1200"/>
            </a:lvl1pPr>
          </a:lstStyle>
          <a:p>
            <a:fld id="{7B5B25D6-2C6D-4D12-9320-BF517422FAF3}" type="datetimeFigureOut">
              <a:rPr kumimoji="1" lang="ja-JP" altLang="en-US" smtClean="0"/>
              <a:t>2021/1/13</a:t>
            </a:fld>
            <a:endParaRPr kumimoji="1" lang="ja-JP" altLang="en-US"/>
          </a:p>
        </p:txBody>
      </p:sp>
      <p:sp>
        <p:nvSpPr>
          <p:cNvPr id="4" name="フッター プレースホルダー 3"/>
          <p:cNvSpPr>
            <a:spLocks noGrp="1"/>
          </p:cNvSpPr>
          <p:nvPr>
            <p:ph type="ftr" sz="quarter" idx="2"/>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4813"/>
          </a:xfrm>
          <a:prstGeom prst="rect">
            <a:avLst/>
          </a:prstGeom>
        </p:spPr>
        <p:txBody>
          <a:bodyPr vert="horz" lIns="90644" tIns="45322" rIns="90644" bIns="45322" rtlCol="0" anchor="b"/>
          <a:lstStyle>
            <a:lvl1pPr algn="r">
              <a:defRPr sz="1200"/>
            </a:lvl1pPr>
          </a:lstStyle>
          <a:p>
            <a:fld id="{7D18F2D8-6AC3-4132-B2DD-65601B10E961}" type="slidenum">
              <a:rPr kumimoji="1" lang="ja-JP" altLang="en-US" smtClean="0"/>
              <a:t>‹#›</a:t>
            </a:fld>
            <a:endParaRPr kumimoji="1" lang="ja-JP" altLang="en-US"/>
          </a:p>
        </p:txBody>
      </p:sp>
    </p:spTree>
    <p:extLst>
      <p:ext uri="{BB962C8B-B14F-4D97-AF65-F5344CB8AC3E}">
        <p14:creationId xmlns:p14="http://schemas.microsoft.com/office/powerpoint/2010/main" val="13024219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65CF825D-6D71-49AB-9804-5AEDCEABC0EE}" type="datetimeFigureOut">
              <a:rPr kumimoji="1" lang="ja-JP" altLang="en-US" smtClean="0"/>
              <a:t>2021/1/13</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6C5BDFEF-B00B-48AE-9723-07566DFD22C3}" type="slidenum">
              <a:rPr kumimoji="1" lang="ja-JP" altLang="en-US" smtClean="0"/>
              <a:t>‹#›</a:t>
            </a:fld>
            <a:endParaRPr kumimoji="1" lang="ja-JP" altLang="en-US"/>
          </a:p>
        </p:txBody>
      </p:sp>
    </p:spTree>
    <p:extLst>
      <p:ext uri="{BB962C8B-B14F-4D97-AF65-F5344CB8AC3E}">
        <p14:creationId xmlns:p14="http://schemas.microsoft.com/office/powerpoint/2010/main" val="26238771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19BF214-1923-4476-BE16-44AB2AB3F0D6}" type="datetime1">
              <a:rPr kumimoji="1" lang="ja-JP" altLang="en-US" smtClean="0"/>
              <a:t>2021/1/13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a:xfrm>
            <a:off x="7545288" y="6453336"/>
            <a:ext cx="2311400" cy="365125"/>
          </a:xfrm>
        </p:spPr>
        <p:txBody>
          <a:bodyPr/>
          <a:lstStyle>
            <a:lvl1pPr>
              <a:defRPr sz="1400" b="0" i="0">
                <a:solidFill>
                  <a:schemeClr val="tx1"/>
                </a:solidFill>
                <a:effectLst>
                  <a:outerShdw blurRad="38100" dist="38100" dir="2700000" algn="tl">
                    <a:srgbClr val="000000">
                      <a:alpha val="43137"/>
                    </a:srgbClr>
                  </a:outerShdw>
                </a:effectLst>
                <a:latin typeface="ＭＳ Ｐ明朝" panose="02020600040205080304" pitchFamily="18" charset="-128"/>
                <a:ea typeface="ＭＳ Ｐ明朝" panose="02020600040205080304" pitchFamily="18" charset="-128"/>
              </a:defRPr>
            </a:lvl1pPr>
          </a:lstStyle>
          <a:p>
            <a:fld id="{9E2A29CB-BA86-48A6-80E1-CB8750A963B5}" type="slidenum">
              <a:rPr lang="ja-JP" altLang="en-US" smtClean="0"/>
              <a:pPr/>
              <a:t>‹#›</a:t>
            </a:fld>
            <a:endParaRPr lang="ja-JP" altLang="en-US"/>
          </a:p>
        </p:txBody>
      </p:sp>
    </p:spTree>
    <p:extLst>
      <p:ext uri="{BB962C8B-B14F-4D97-AF65-F5344CB8AC3E}">
        <p14:creationId xmlns:p14="http://schemas.microsoft.com/office/powerpoint/2010/main" val="383472440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300">
                <a:solidFill>
                  <a:schemeClr val="tx1">
                    <a:tint val="75000"/>
                  </a:schemeClr>
                </a:solidFill>
              </a:defRPr>
            </a:lvl1pPr>
          </a:lstStyle>
          <a:p>
            <a:fld id="{09C73D38-B579-4C88-8789-2687DAFAEDC8}" type="datetime1">
              <a:rPr kumimoji="1" lang="ja-JP" altLang="en-US" smtClean="0"/>
              <a:t>2021/1/13</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300">
                <a:solidFill>
                  <a:schemeClr val="tx1">
                    <a:tint val="75000"/>
                  </a:schemeClr>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88510419"/>
      </p:ext>
    </p:extLst>
  </p:cSld>
  <p:clrMap bg1="lt1" tx1="dk1" bg2="lt2" tx2="dk2" accent1="accent1" accent2="accent2" accent3="accent3" accent4="accent4" accent5="accent5" accent6="accent6" hlink="hlink" folHlink="folHlink"/>
  <p:sldLayoutIdLst>
    <p:sldLayoutId id="2147483655" r:id="rId1"/>
  </p:sldLayoutIdLst>
  <p:hf hdr="0" ftr="0" dt="0"/>
  <p:txStyles>
    <p:titleStyle>
      <a:lvl1pPr algn="ctr" defTabSz="990570" rtl="0" eaLnBrk="1" latinLnBrk="0" hangingPunct="1">
        <a:spcBef>
          <a:spcPct val="0"/>
        </a:spcBef>
        <a:buNone/>
        <a:defRPr kumimoji="1" sz="4767" kern="1200">
          <a:solidFill>
            <a:schemeClr val="tx1"/>
          </a:solidFill>
          <a:latin typeface="+mj-lt"/>
          <a:ea typeface="+mj-ea"/>
          <a:cs typeface="+mj-cs"/>
        </a:defRPr>
      </a:lvl1pPr>
    </p:titleStyle>
    <p:bodyStyle>
      <a:lvl1pPr marL="371464" indent="-371464" algn="l" defTabSz="990570" rtl="0" eaLnBrk="1" latinLnBrk="0" hangingPunct="1">
        <a:spcBef>
          <a:spcPct val="20000"/>
        </a:spcBef>
        <a:buFont typeface="Arial" pitchFamily="34" charset="0"/>
        <a:buChar char="•"/>
        <a:defRPr kumimoji="1" sz="3467" kern="1200">
          <a:solidFill>
            <a:schemeClr val="tx1"/>
          </a:solidFill>
          <a:latin typeface="+mn-lt"/>
          <a:ea typeface="+mn-ea"/>
          <a:cs typeface="+mn-cs"/>
        </a:defRPr>
      </a:lvl1pPr>
      <a:lvl2pPr marL="804838" indent="-309553" algn="l" defTabSz="990570" rtl="0" eaLnBrk="1" latinLnBrk="0" hangingPunct="1">
        <a:spcBef>
          <a:spcPct val="20000"/>
        </a:spcBef>
        <a:buFont typeface="Arial" pitchFamily="34" charset="0"/>
        <a:buChar char="–"/>
        <a:defRPr kumimoji="1" sz="3033" kern="1200">
          <a:solidFill>
            <a:schemeClr val="tx1"/>
          </a:solidFill>
          <a:latin typeface="+mn-lt"/>
          <a:ea typeface="+mn-ea"/>
          <a:cs typeface="+mn-cs"/>
        </a:defRPr>
      </a:lvl2pPr>
      <a:lvl3pPr marL="1238212" indent="-247642" algn="l" defTabSz="990570"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33497"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4pPr>
      <a:lvl5pPr marL="222878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5pPr>
      <a:lvl6pPr marL="272406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6pPr>
      <a:lvl7pPr marL="3219351"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7pPr>
      <a:lvl8pPr marL="3714636"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8pPr>
      <a:lvl9pPr marL="4209920" indent="-247642" algn="l" defTabSz="990570" rtl="0" eaLnBrk="1" latinLnBrk="0" hangingPunct="1">
        <a:spcBef>
          <a:spcPct val="20000"/>
        </a:spcBef>
        <a:buFont typeface="Arial" pitchFamily="34" charset="0"/>
        <a:buChar char="•"/>
        <a:defRPr kumimoji="1" sz="2167" kern="1200">
          <a:solidFill>
            <a:schemeClr val="tx1"/>
          </a:solidFill>
          <a:latin typeface="+mn-lt"/>
          <a:ea typeface="+mn-ea"/>
          <a:cs typeface="+mn-cs"/>
        </a:defRPr>
      </a:lvl9pPr>
    </p:bodyStyle>
    <p:otherStyle>
      <a:defPPr>
        <a:defRPr lang="ja-JP"/>
      </a:defPPr>
      <a:lvl1pPr marL="0" algn="l" defTabSz="990570" rtl="0" eaLnBrk="1" latinLnBrk="0" hangingPunct="1">
        <a:defRPr kumimoji="1" sz="1950" kern="1200">
          <a:solidFill>
            <a:schemeClr val="tx1"/>
          </a:solidFill>
          <a:latin typeface="+mn-lt"/>
          <a:ea typeface="+mn-ea"/>
          <a:cs typeface="+mn-cs"/>
        </a:defRPr>
      </a:lvl1pPr>
      <a:lvl2pPr marL="495285" algn="l" defTabSz="990570" rtl="0" eaLnBrk="1" latinLnBrk="0" hangingPunct="1">
        <a:defRPr kumimoji="1" sz="1950" kern="1200">
          <a:solidFill>
            <a:schemeClr val="tx1"/>
          </a:solidFill>
          <a:latin typeface="+mn-lt"/>
          <a:ea typeface="+mn-ea"/>
          <a:cs typeface="+mn-cs"/>
        </a:defRPr>
      </a:lvl2pPr>
      <a:lvl3pPr marL="990570" algn="l" defTabSz="990570" rtl="0" eaLnBrk="1" latinLnBrk="0" hangingPunct="1">
        <a:defRPr kumimoji="1" sz="1950" kern="1200">
          <a:solidFill>
            <a:schemeClr val="tx1"/>
          </a:solidFill>
          <a:latin typeface="+mn-lt"/>
          <a:ea typeface="+mn-ea"/>
          <a:cs typeface="+mn-cs"/>
        </a:defRPr>
      </a:lvl3pPr>
      <a:lvl4pPr marL="1485854" algn="l" defTabSz="990570" rtl="0" eaLnBrk="1" latinLnBrk="0" hangingPunct="1">
        <a:defRPr kumimoji="1" sz="1950" kern="1200">
          <a:solidFill>
            <a:schemeClr val="tx1"/>
          </a:solidFill>
          <a:latin typeface="+mn-lt"/>
          <a:ea typeface="+mn-ea"/>
          <a:cs typeface="+mn-cs"/>
        </a:defRPr>
      </a:lvl4pPr>
      <a:lvl5pPr marL="1981139" algn="l" defTabSz="990570" rtl="0" eaLnBrk="1" latinLnBrk="0" hangingPunct="1">
        <a:defRPr kumimoji="1" sz="1950" kern="1200">
          <a:solidFill>
            <a:schemeClr val="tx1"/>
          </a:solidFill>
          <a:latin typeface="+mn-lt"/>
          <a:ea typeface="+mn-ea"/>
          <a:cs typeface="+mn-cs"/>
        </a:defRPr>
      </a:lvl5pPr>
      <a:lvl6pPr marL="2476424" algn="l" defTabSz="990570" rtl="0" eaLnBrk="1" latinLnBrk="0" hangingPunct="1">
        <a:defRPr kumimoji="1" sz="1950" kern="1200">
          <a:solidFill>
            <a:schemeClr val="tx1"/>
          </a:solidFill>
          <a:latin typeface="+mn-lt"/>
          <a:ea typeface="+mn-ea"/>
          <a:cs typeface="+mn-cs"/>
        </a:defRPr>
      </a:lvl6pPr>
      <a:lvl7pPr marL="2971709" algn="l" defTabSz="990570" rtl="0" eaLnBrk="1" latinLnBrk="0" hangingPunct="1">
        <a:defRPr kumimoji="1" sz="1950" kern="1200">
          <a:solidFill>
            <a:schemeClr val="tx1"/>
          </a:solidFill>
          <a:latin typeface="+mn-lt"/>
          <a:ea typeface="+mn-ea"/>
          <a:cs typeface="+mn-cs"/>
        </a:defRPr>
      </a:lvl7pPr>
      <a:lvl8pPr marL="3466993" algn="l" defTabSz="990570" rtl="0" eaLnBrk="1" latinLnBrk="0" hangingPunct="1">
        <a:defRPr kumimoji="1" sz="1950" kern="1200">
          <a:solidFill>
            <a:schemeClr val="tx1"/>
          </a:solidFill>
          <a:latin typeface="+mn-lt"/>
          <a:ea typeface="+mn-ea"/>
          <a:cs typeface="+mn-cs"/>
        </a:defRPr>
      </a:lvl8pPr>
      <a:lvl9pPr marL="3962278" algn="l" defTabSz="990570" rtl="0" eaLnBrk="1" latinLnBrk="0" hangingPunct="1">
        <a:defRPr kumimoji="1" sz="19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p:cNvSpPr txBox="1">
            <a:spLocks/>
          </p:cNvSpPr>
          <p:nvPr/>
        </p:nvSpPr>
        <p:spPr>
          <a:xfrm>
            <a:off x="93663" y="966763"/>
            <a:ext cx="9718675" cy="4924474"/>
          </a:xfrm>
          <a:prstGeom prst="rect">
            <a:avLst/>
          </a:prstGeom>
          <a:no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r>
              <a:rPr lang="ja-JP" altLang="en-US" sz="3200" dirty="0" smtClean="0">
                <a:latin typeface="ＤＦ特太ゴシック体" panose="020B0509000000000000" pitchFamily="49" charset="-128"/>
                <a:ea typeface="ＤＦ特太ゴシック体" panose="020B0509000000000000" pitchFamily="49" charset="-128"/>
              </a:rPr>
              <a:t>特別支援学校等の臨時休業に伴う放課後等</a:t>
            </a:r>
            <a:endParaRPr lang="en-US" altLang="ja-JP" sz="3200" dirty="0" smtClean="0">
              <a:latin typeface="ＤＦ特太ゴシック体" panose="020B0509000000000000" pitchFamily="49" charset="-128"/>
              <a:ea typeface="ＤＦ特太ゴシック体" panose="020B0509000000000000" pitchFamily="49" charset="-128"/>
            </a:endParaRPr>
          </a:p>
          <a:p>
            <a:r>
              <a:rPr lang="ja-JP" altLang="en-US" sz="3200" dirty="0" smtClean="0">
                <a:latin typeface="ＤＦ特太ゴシック体" panose="020B0509000000000000" pitchFamily="49" charset="-128"/>
                <a:ea typeface="ＤＦ特太ゴシック体" panose="020B0509000000000000" pitchFamily="49" charset="-128"/>
              </a:rPr>
              <a:t>デイサービス支援</a:t>
            </a:r>
            <a:r>
              <a:rPr lang="ja-JP" altLang="en-US" sz="3200" dirty="0">
                <a:latin typeface="ＤＦ特太ゴシック体" panose="020B0509000000000000" pitchFamily="49" charset="-128"/>
                <a:ea typeface="ＤＦ特太ゴシック体" panose="020B0509000000000000" pitchFamily="49" charset="-128"/>
              </a:rPr>
              <a:t>等</a:t>
            </a:r>
            <a:r>
              <a:rPr lang="ja-JP" altLang="en-US" sz="3200" dirty="0" smtClean="0">
                <a:latin typeface="ＤＦ特太ゴシック体" panose="020B0509000000000000" pitchFamily="49" charset="-128"/>
                <a:ea typeface="ＤＦ特太ゴシック体" panose="020B0509000000000000" pitchFamily="49" charset="-128"/>
              </a:rPr>
              <a:t>事業</a:t>
            </a:r>
            <a:endParaRPr lang="en-US" altLang="ja-JP" sz="3200" dirty="0" smtClean="0">
              <a:latin typeface="ＤＦ特太ゴシック体" panose="020B0509000000000000" pitchFamily="49" charset="-128"/>
              <a:ea typeface="ＤＦ特太ゴシック体" panose="020B0509000000000000" pitchFamily="49" charset="-128"/>
            </a:endParaRPr>
          </a:p>
          <a:p>
            <a:endParaRPr lang="en-US" altLang="ja-JP" sz="3200" dirty="0" smtClean="0">
              <a:latin typeface="ＤＦ特太ゴシック体" panose="020B0509000000000000" pitchFamily="49" charset="-128"/>
              <a:ea typeface="ＤＦ特太ゴシック体" panose="020B0509000000000000" pitchFamily="49" charset="-128"/>
            </a:endParaRPr>
          </a:p>
          <a:p>
            <a:endParaRPr lang="en-US" altLang="ja-JP" sz="3200" dirty="0">
              <a:latin typeface="ＤＦ特太ゴシック体" panose="020B0509000000000000" pitchFamily="49" charset="-128"/>
              <a:ea typeface="ＤＦ特太ゴシック体" panose="020B0509000000000000" pitchFamily="49" charset="-128"/>
            </a:endParaRPr>
          </a:p>
          <a:p>
            <a:r>
              <a:rPr lang="ja-JP" altLang="en-US" sz="3200" dirty="0" smtClean="0">
                <a:latin typeface="ＤＦ特太ゴシック体" panose="020B0509000000000000" pitchFamily="49" charset="-128"/>
                <a:ea typeface="ＤＦ特太ゴシック体" panose="020B0509000000000000" pitchFamily="49" charset="-128"/>
              </a:rPr>
              <a:t>補助対象経費の算出方法等</a:t>
            </a:r>
            <a:endParaRPr lang="en-US" altLang="ja-JP" sz="3200" dirty="0" smtClean="0">
              <a:latin typeface="ＤＦ特太ゴシック体" panose="020B0509000000000000" pitchFamily="49" charset="-128"/>
              <a:ea typeface="ＤＦ特太ゴシック体" panose="020B0509000000000000" pitchFamily="49" charset="-128"/>
            </a:endParaRPr>
          </a:p>
          <a:p>
            <a:endParaRPr lang="en-US" altLang="ja-JP" sz="3200" dirty="0">
              <a:latin typeface="ＤＦ特太ゴシック体" panose="020B0509000000000000" pitchFamily="49" charset="-128"/>
              <a:ea typeface="ＤＦ特太ゴシック体" panose="020B0509000000000000" pitchFamily="49" charset="-128"/>
            </a:endParaRPr>
          </a:p>
          <a:p>
            <a:r>
              <a:rPr lang="ja-JP" altLang="en-US" sz="3200" dirty="0" smtClean="0">
                <a:latin typeface="ＤＦ特太ゴシック体" panose="020B0509000000000000" pitchFamily="49" charset="-128"/>
                <a:ea typeface="ＤＦ特太ゴシック体" panose="020B0509000000000000" pitchFamily="49" charset="-128"/>
              </a:rPr>
              <a:t>（令和２年４月以降サービス提供分）</a:t>
            </a:r>
            <a:endParaRPr lang="en-US" altLang="ja-JP" sz="3200" dirty="0" smtClean="0">
              <a:latin typeface="ＤＦ特太ゴシック体" panose="020B0509000000000000" pitchFamily="49" charset="-128"/>
              <a:ea typeface="ＤＦ特太ゴシック体" panose="020B0509000000000000" pitchFamily="49" charset="-128"/>
            </a:endParaRPr>
          </a:p>
        </p:txBody>
      </p:sp>
      <p:sp>
        <p:nvSpPr>
          <p:cNvPr id="4" name="タイトル 1"/>
          <p:cNvSpPr txBox="1">
            <a:spLocks/>
          </p:cNvSpPr>
          <p:nvPr/>
        </p:nvSpPr>
        <p:spPr>
          <a:xfrm>
            <a:off x="8337376" y="44624"/>
            <a:ext cx="1546588" cy="543281"/>
          </a:xfrm>
          <a:prstGeom prst="rect">
            <a:avLst/>
          </a:prstGeom>
          <a:noFill/>
        </p:spPr>
        <p:txBody>
          <a:bodyPr vert="horz" lIns="91440" tIns="45720" rIns="91440" bIns="45720" rtlCol="0" anchor="ctr">
            <a:noAutofit/>
          </a:bodyPr>
          <a:lstStyle>
            <a:lvl1pPr algn="ctr" defTabSz="990570" rtl="0" eaLnBrk="1" latinLnBrk="0" hangingPunct="1">
              <a:spcBef>
                <a:spcPct val="0"/>
              </a:spcBef>
              <a:buNone/>
              <a:defRPr kumimoji="1" sz="4767" kern="1200">
                <a:solidFill>
                  <a:schemeClr val="tx1"/>
                </a:solidFill>
                <a:latin typeface="+mj-lt"/>
                <a:ea typeface="+mj-ea"/>
                <a:cs typeface="+mj-cs"/>
              </a:defRPr>
            </a:lvl1pPr>
          </a:lstStyle>
          <a:p>
            <a:r>
              <a:rPr lang="ja-JP" altLang="en-US" sz="2000" dirty="0" smtClean="0">
                <a:latin typeface="+mn-ea"/>
                <a:ea typeface="+mn-ea"/>
              </a:rPr>
              <a:t>（別紙１）</a:t>
            </a:r>
            <a:endParaRPr lang="ja-JP" altLang="en-US" sz="2000" dirty="0">
              <a:latin typeface="+mn-ea"/>
              <a:ea typeface="+mn-ea"/>
            </a:endParaRPr>
          </a:p>
        </p:txBody>
      </p:sp>
    </p:spTree>
    <p:extLst>
      <p:ext uri="{BB962C8B-B14F-4D97-AF65-F5344CB8AC3E}">
        <p14:creationId xmlns:p14="http://schemas.microsoft.com/office/powerpoint/2010/main" val="3836006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93000" y="548680"/>
            <a:ext cx="9720000" cy="1332000"/>
          </a:xfrm>
          <a:prstGeom prst="rect">
            <a:avLst/>
          </a:prstGeom>
          <a:solidFill>
            <a:schemeClr val="bg1"/>
          </a:solidFill>
          <a:ln w="19050">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866" indent="-92866"/>
            <a:r>
              <a:rPr lang="ja-JP" altLang="en-US" sz="1400" dirty="0" smtClean="0">
                <a:solidFill>
                  <a:schemeClr val="tx1"/>
                </a:solidFill>
                <a:latin typeface="+mn-ea"/>
              </a:rPr>
              <a:t>○　本事業では、特別支援学校等の臨時休業により増加した事業所の利用等に係る利用者負担額を軽減することを目的としていることから、放課後等デイサービスの利用に係る費用のうち、以下の</a:t>
            </a:r>
            <a:r>
              <a:rPr lang="ja-JP" altLang="en-US" sz="1400" dirty="0" smtClean="0">
                <a:solidFill>
                  <a:srgbClr val="FF0000"/>
                </a:solidFill>
                <a:latin typeface="+mn-ea"/>
              </a:rPr>
              <a:t>○</a:t>
            </a:r>
            <a:r>
              <a:rPr lang="ja-JP" altLang="en-US" sz="1400" dirty="0" smtClean="0">
                <a:solidFill>
                  <a:schemeClr val="tx1"/>
                </a:solidFill>
                <a:latin typeface="+mn-ea"/>
              </a:rPr>
              <a:t>の部分が補助対象となる。</a:t>
            </a:r>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r>
              <a:rPr lang="ja-JP" altLang="en-US" sz="1400" dirty="0" smtClean="0">
                <a:solidFill>
                  <a:schemeClr val="tx1"/>
                </a:solidFill>
                <a:latin typeface="+mn-ea"/>
              </a:rPr>
              <a:t>○　放課後等デイサービスの費用は下表のとおり公費負担分と利用者負担分に分類されるが、本資料では特段の注記が無い限り、この２つを合わせた額を「費用」又は「報酬」と標記する。</a:t>
            </a:r>
            <a:endParaRPr lang="en-US" altLang="ja-JP" sz="1400" dirty="0">
              <a:solidFill>
                <a:schemeClr val="tx1"/>
              </a:solidFill>
              <a:latin typeface="+mn-ea"/>
            </a:endParaRPr>
          </a:p>
        </p:txBody>
      </p:sp>
      <p:graphicFrame>
        <p:nvGraphicFramePr>
          <p:cNvPr id="17" name="表 16"/>
          <p:cNvGraphicFramePr>
            <a:graphicFrameLocks noGrp="1"/>
          </p:cNvGraphicFramePr>
          <p:nvPr>
            <p:extLst/>
          </p:nvPr>
        </p:nvGraphicFramePr>
        <p:xfrm>
          <a:off x="272480" y="2451667"/>
          <a:ext cx="9361040" cy="3647472"/>
        </p:xfrm>
        <a:graphic>
          <a:graphicData uri="http://schemas.openxmlformats.org/drawingml/2006/table">
            <a:tbl>
              <a:tblPr firstRow="1" bandRow="1">
                <a:tableStyleId>{5940675A-B579-460E-94D1-54222C63F5DA}</a:tableStyleId>
              </a:tblPr>
              <a:tblGrid>
                <a:gridCol w="1800200">
                  <a:extLst>
                    <a:ext uri="{9D8B030D-6E8A-4147-A177-3AD203B41FA5}">
                      <a16:colId xmlns:a16="http://schemas.microsoft.com/office/drawing/2014/main" val="804552850"/>
                    </a:ext>
                  </a:extLst>
                </a:gridCol>
                <a:gridCol w="1440160">
                  <a:extLst>
                    <a:ext uri="{9D8B030D-6E8A-4147-A177-3AD203B41FA5}">
                      <a16:colId xmlns:a16="http://schemas.microsoft.com/office/drawing/2014/main" val="3768455206"/>
                    </a:ext>
                  </a:extLst>
                </a:gridCol>
                <a:gridCol w="4464496">
                  <a:extLst>
                    <a:ext uri="{9D8B030D-6E8A-4147-A177-3AD203B41FA5}">
                      <a16:colId xmlns:a16="http://schemas.microsoft.com/office/drawing/2014/main" val="3676153541"/>
                    </a:ext>
                  </a:extLst>
                </a:gridCol>
                <a:gridCol w="1656184">
                  <a:extLst>
                    <a:ext uri="{9D8B030D-6E8A-4147-A177-3AD203B41FA5}">
                      <a16:colId xmlns:a16="http://schemas.microsoft.com/office/drawing/2014/main" val="268025711"/>
                    </a:ext>
                  </a:extLst>
                </a:gridCol>
              </a:tblGrid>
              <a:tr h="911868">
                <a:tc rowSpan="2">
                  <a:txBody>
                    <a:bodyPr/>
                    <a:lstStyle/>
                    <a:p>
                      <a:r>
                        <a:rPr kumimoji="1" lang="ja-JP" altLang="en-US" sz="1200" dirty="0" smtClean="0">
                          <a:solidFill>
                            <a:schemeClr val="tx1"/>
                          </a:solidFill>
                          <a:latin typeface="+mn-ea"/>
                          <a:ea typeface="+mn-ea"/>
                        </a:rPr>
                        <a:t>臨時休業に伴う増加分</a:t>
                      </a:r>
                      <a:r>
                        <a:rPr kumimoji="1" lang="en-US" altLang="ja-JP" sz="1000" dirty="0" smtClean="0">
                          <a:solidFill>
                            <a:schemeClr val="tx1"/>
                          </a:solidFill>
                          <a:latin typeface="+mn-ea"/>
                          <a:ea typeface="+mn-ea"/>
                        </a:rPr>
                        <a:t>※</a:t>
                      </a:r>
                      <a:r>
                        <a:rPr kumimoji="1" lang="ja-JP" altLang="en-US" sz="1200" dirty="0" smtClean="0">
                          <a:solidFill>
                            <a:schemeClr val="tx1"/>
                          </a:solidFill>
                          <a:latin typeface="+mn-ea"/>
                          <a:ea typeface="+mn-ea"/>
                        </a:rPr>
                        <a:t>の費用</a:t>
                      </a:r>
                      <a:endParaRPr kumimoji="1" lang="en-US" altLang="ja-JP" sz="1200" dirty="0" smtClean="0">
                        <a:solidFill>
                          <a:schemeClr val="tx1"/>
                        </a:solidFill>
                        <a:latin typeface="+mn-ea"/>
                        <a:ea typeface="+mn-ea"/>
                      </a:endParaRPr>
                    </a:p>
                    <a:p>
                      <a:endParaRPr kumimoji="1" lang="en-US" altLang="ja-JP" sz="1000" dirty="0" smtClean="0">
                        <a:solidFill>
                          <a:schemeClr val="tx1"/>
                        </a:solidFill>
                        <a:latin typeface="+mn-ea"/>
                        <a:ea typeface="+mn-ea"/>
                      </a:endParaRPr>
                    </a:p>
                    <a:p>
                      <a:pPr marL="85725" indent="-85725">
                        <a:tabLst>
                          <a:tab pos="180975" algn="l"/>
                        </a:tabLst>
                      </a:pPr>
                      <a:r>
                        <a:rPr lang="en-US" altLang="ja-JP" sz="1000" dirty="0" smtClean="0">
                          <a:solidFill>
                            <a:schemeClr val="tx1"/>
                          </a:solidFill>
                          <a:latin typeface="+mn-ea"/>
                          <a:ea typeface="+mn-ea"/>
                        </a:rPr>
                        <a:t>※</a:t>
                      </a:r>
                      <a:r>
                        <a:rPr lang="ja-JP" altLang="en-US" sz="1000" dirty="0" smtClean="0">
                          <a:solidFill>
                            <a:schemeClr val="tx1"/>
                          </a:solidFill>
                          <a:latin typeface="+mn-ea"/>
                          <a:ea typeface="+mn-ea"/>
                        </a:rPr>
                        <a:t>　</a:t>
                      </a:r>
                      <a:r>
                        <a:rPr kumimoji="1" lang="ja-JP" altLang="en-US" sz="1000" dirty="0" smtClean="0">
                          <a:solidFill>
                            <a:schemeClr val="tx1"/>
                          </a:solidFill>
                          <a:latin typeface="+mn-ea"/>
                          <a:ea typeface="+mn-ea"/>
                        </a:rPr>
                        <a:t>利用日数が増えたことによる増加、休業日単価に切り替わることによる増加、延長支援加算の増額による増加</a:t>
                      </a:r>
                      <a:endParaRPr kumimoji="1" lang="ja-JP" altLang="en-US" sz="1000" dirty="0">
                        <a:solidFill>
                          <a:schemeClr val="tx1"/>
                        </a:solidFill>
                        <a:latin typeface="+mn-ea"/>
                        <a:ea typeface="+mn-ea"/>
                      </a:endParaRPr>
                    </a:p>
                  </a:txBody>
                  <a:tcPr marL="72000" marR="72000" anchor="ctr"/>
                </a:tc>
                <a:tc>
                  <a:txBody>
                    <a:bodyPr/>
                    <a:lstStyle/>
                    <a:p>
                      <a:r>
                        <a:rPr kumimoji="1" lang="ja-JP" altLang="en-US" sz="1200" dirty="0" smtClean="0">
                          <a:latin typeface="+mn-ea"/>
                          <a:ea typeface="+mn-ea"/>
                        </a:rPr>
                        <a:t>代替的な方法による支援に係る費用</a:t>
                      </a:r>
                      <a:endParaRPr kumimoji="1" lang="ja-JP" altLang="en-US" sz="1200" dirty="0">
                        <a:latin typeface="+mn-ea"/>
                        <a:ea typeface="+mn-ea"/>
                      </a:endParaRPr>
                    </a:p>
                  </a:txBody>
                  <a:tcPr marL="72000" marR="72000" anchor="ct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mn-ea"/>
                          <a:ea typeface="+mn-ea"/>
                          <a:cs typeface="+mn-cs"/>
                        </a:rPr>
                        <a:t>×</a:t>
                      </a:r>
                      <a:r>
                        <a:rPr kumimoji="1" lang="ja-JP" altLang="en-US" sz="1200" b="0" i="0" u="none" strike="noStrike" kern="1200" cap="none" spc="0" normalizeH="0" baseline="0" noProof="0" dirty="0" smtClean="0">
                          <a:ln>
                            <a:noFill/>
                          </a:ln>
                          <a:solidFill>
                            <a:prstClr val="black"/>
                          </a:solidFill>
                          <a:effectLst/>
                          <a:uLnTx/>
                          <a:uFillTx/>
                          <a:latin typeface="+mn-ea"/>
                          <a:ea typeface="+mn-ea"/>
                          <a:cs typeface="+mn-cs"/>
                        </a:rPr>
                        <a:t>　　（負担金の対象）</a:t>
                      </a:r>
                      <a:endParaRPr lang="ja-JP" altLang="en-US" dirty="0">
                        <a:latin typeface="+mn-ea"/>
                        <a:ea typeface="+mn-ea"/>
                      </a:endParaRPr>
                    </a:p>
                  </a:txBody>
                  <a:tcPr marL="72000" marR="72000" anchor="ctr"/>
                </a:tc>
                <a:tc>
                  <a:txBody>
                    <a:bodyPr/>
                    <a:lstStyle/>
                    <a:p>
                      <a:pPr algn="ctr"/>
                      <a:r>
                        <a:rPr kumimoji="1" lang="ja-JP" altLang="en-US" sz="1600" b="1" dirty="0" smtClean="0">
                          <a:solidFill>
                            <a:srgbClr val="FF0000"/>
                          </a:solidFill>
                          <a:latin typeface="+mn-ea"/>
                          <a:ea typeface="+mn-ea"/>
                        </a:rPr>
                        <a:t>○</a:t>
                      </a:r>
                      <a:endParaRPr kumimoji="1" lang="ja-JP" altLang="en-US" sz="1600" b="1" dirty="0">
                        <a:solidFill>
                          <a:srgbClr val="FF0000"/>
                        </a:solidFill>
                        <a:latin typeface="+mn-ea"/>
                        <a:ea typeface="+mn-ea"/>
                      </a:endParaRPr>
                    </a:p>
                  </a:txBody>
                  <a:tcPr marL="72000" marR="72000" anchor="ctr">
                    <a:solidFill>
                      <a:srgbClr val="FFFF00">
                        <a:alpha val="20000"/>
                      </a:srgbClr>
                    </a:solidFill>
                  </a:tcPr>
                </a:tc>
                <a:extLst>
                  <a:ext uri="{0D108BD9-81ED-4DB2-BD59-A6C34878D82A}">
                    <a16:rowId xmlns:a16="http://schemas.microsoft.com/office/drawing/2014/main" val="1722196722"/>
                  </a:ext>
                </a:extLst>
              </a:tr>
              <a:tr h="911868">
                <a:tc vMerge="1">
                  <a:txBody>
                    <a:bodyPr/>
                    <a:lstStyle/>
                    <a:p>
                      <a:endParaRPr kumimoji="1" lang="ja-JP" altLang="en-US" sz="1200" dirty="0"/>
                    </a:p>
                  </a:txBody>
                  <a:tcPr/>
                </a:tc>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通常の通所による支援に係る費用</a:t>
                      </a:r>
                    </a:p>
                  </a:txBody>
                  <a:tcPr marL="72000" marR="72000" anchor="ctr"/>
                </a:tc>
                <a:tc>
                  <a:txBody>
                    <a:bodyPr/>
                    <a:lstStyle/>
                    <a:p>
                      <a:pPr algn="ctr"/>
                      <a:r>
                        <a:rPr lang="en-US" altLang="ja-JP" sz="1200" dirty="0" smtClean="0">
                          <a:latin typeface="+mn-ea"/>
                          <a:ea typeface="+mn-ea"/>
                        </a:rPr>
                        <a:t>×</a:t>
                      </a:r>
                      <a:r>
                        <a:rPr lang="ja-JP" altLang="en-US" sz="1200" dirty="0" smtClean="0">
                          <a:latin typeface="+mn-ea"/>
                          <a:ea typeface="+mn-ea"/>
                        </a:rPr>
                        <a:t>　　（負担金の対象）</a:t>
                      </a:r>
                      <a:endParaRPr lang="en-US" altLang="ja-JP" sz="1200" dirty="0" smtClean="0">
                        <a:latin typeface="+mn-ea"/>
                        <a:ea typeface="+mn-ea"/>
                      </a:endParaRPr>
                    </a:p>
                  </a:txBody>
                  <a:tcPr marL="72000" marR="72000" anchor="ct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kumimoji="1" lang="ja-JP" altLang="en-US" sz="1600" b="1" kern="1200" dirty="0" smtClean="0">
                          <a:solidFill>
                            <a:srgbClr val="FF0000"/>
                          </a:solidFill>
                          <a:latin typeface="+mn-ea"/>
                          <a:ea typeface="+mn-ea"/>
                          <a:cs typeface="+mn-cs"/>
                        </a:rPr>
                        <a:t>○</a:t>
                      </a:r>
                      <a:endParaRPr kumimoji="1" lang="ja-JP" altLang="en-US" sz="1600" dirty="0">
                        <a:latin typeface="+mn-ea"/>
                        <a:ea typeface="+mn-ea"/>
                      </a:endParaRPr>
                    </a:p>
                  </a:txBody>
                  <a:tcPr marL="72000" marR="72000" anchor="ctr">
                    <a:solidFill>
                      <a:srgbClr val="FFFF00">
                        <a:alpha val="20000"/>
                      </a:srgbClr>
                    </a:solidFill>
                  </a:tcPr>
                </a:tc>
                <a:extLst>
                  <a:ext uri="{0D108BD9-81ED-4DB2-BD59-A6C34878D82A}">
                    <a16:rowId xmlns:a16="http://schemas.microsoft.com/office/drawing/2014/main" val="362455854"/>
                  </a:ext>
                </a:extLst>
              </a:tr>
              <a:tr h="911868">
                <a:tc rowSpan="2">
                  <a:txBody>
                    <a:bodyPr/>
                    <a:lstStyle/>
                    <a:p>
                      <a:r>
                        <a:rPr kumimoji="1" lang="ja-JP" altLang="en-US" sz="1200" dirty="0" smtClean="0">
                          <a:solidFill>
                            <a:schemeClr val="tx1"/>
                          </a:solidFill>
                          <a:latin typeface="+mn-ea"/>
                          <a:ea typeface="+mn-ea"/>
                        </a:rPr>
                        <a:t>令和２年３月当初の利用予定日数の利用に係る費用</a:t>
                      </a:r>
                      <a:endParaRPr kumimoji="1" lang="en-US" altLang="ja-JP" sz="1200" dirty="0" smtClean="0">
                        <a:solidFill>
                          <a:schemeClr val="tx1"/>
                        </a:solidFill>
                        <a:latin typeface="+mn-ea"/>
                        <a:ea typeface="+mn-ea"/>
                      </a:endParaRPr>
                    </a:p>
                    <a:p>
                      <a:pPr marL="0" marR="0" lvl="0" indent="0" algn="l" defTabSz="99057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latin typeface="+mn-ea"/>
                        <a:ea typeface="+mn-ea"/>
                      </a:endParaRPr>
                    </a:p>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n-ea"/>
                          <a:ea typeface="+mn-ea"/>
                        </a:rPr>
                        <a:t>又は</a:t>
                      </a:r>
                      <a:endParaRPr kumimoji="1" lang="en-US" altLang="ja-JP" sz="1200" dirty="0" smtClean="0">
                        <a:solidFill>
                          <a:schemeClr val="tx1"/>
                        </a:solidFill>
                        <a:latin typeface="+mn-ea"/>
                        <a:ea typeface="+mn-ea"/>
                      </a:endParaRPr>
                    </a:p>
                    <a:p>
                      <a:pPr marL="0" marR="0" lvl="0" indent="0" algn="l" defTabSz="99057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latin typeface="+mn-ea"/>
                        <a:ea typeface="+mn-ea"/>
                      </a:endParaRPr>
                    </a:p>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latin typeface="+mn-ea"/>
                          <a:ea typeface="+mn-ea"/>
                        </a:rPr>
                        <a:t>臨時休業が終了した後に想定される利用予定日数の利用に係る費用</a:t>
                      </a:r>
                      <a:endParaRPr kumimoji="1" lang="ja-JP" altLang="en-US" sz="1200" dirty="0">
                        <a:solidFill>
                          <a:schemeClr val="tx1"/>
                        </a:solidFill>
                        <a:latin typeface="+mn-ea"/>
                        <a:ea typeface="+mn-ea"/>
                      </a:endParaRPr>
                    </a:p>
                  </a:txBody>
                  <a:tcPr marL="72000" marR="72000" anchor="ctr"/>
                </a:tc>
                <a:tc>
                  <a:txBody>
                    <a:bodyPr/>
                    <a:lstStyle/>
                    <a:p>
                      <a:r>
                        <a:rPr kumimoji="1" lang="ja-JP" altLang="en-US" sz="1200" dirty="0" smtClean="0">
                          <a:latin typeface="+mn-ea"/>
                          <a:ea typeface="+mn-ea"/>
                        </a:rPr>
                        <a:t>代替的な方法による支援に係る費用</a:t>
                      </a:r>
                      <a:endParaRPr kumimoji="1" lang="ja-JP" altLang="en-US" sz="1200" dirty="0">
                        <a:latin typeface="+mn-ea"/>
                        <a:ea typeface="+mn-ea"/>
                      </a:endParaRPr>
                    </a:p>
                  </a:txBody>
                  <a:tcPr marL="72000" marR="72000" anchor="ct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lang="en-US" altLang="ja-JP" sz="1200" dirty="0" smtClean="0">
                          <a:latin typeface="+mn-ea"/>
                          <a:ea typeface="+mn-ea"/>
                        </a:rPr>
                        <a:t>×</a:t>
                      </a:r>
                      <a:r>
                        <a:rPr lang="ja-JP" altLang="en-US" sz="1200" dirty="0" smtClean="0">
                          <a:latin typeface="+mn-ea"/>
                          <a:ea typeface="+mn-ea"/>
                        </a:rPr>
                        <a:t>　　（負担金の対象）</a:t>
                      </a:r>
                      <a:endParaRPr lang="en-US" altLang="ja-JP" sz="1200" dirty="0" smtClean="0">
                        <a:latin typeface="+mn-ea"/>
                        <a:ea typeface="+mn-ea"/>
                      </a:endParaRPr>
                    </a:p>
                  </a:txBody>
                  <a:tcPr marL="72000" marR="72000" anchor="ct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kumimoji="1" lang="ja-JP" altLang="en-US" sz="1600" b="1" kern="1200" dirty="0" smtClean="0">
                          <a:solidFill>
                            <a:srgbClr val="FF0000"/>
                          </a:solidFill>
                          <a:latin typeface="+mn-ea"/>
                          <a:ea typeface="+mn-ea"/>
                          <a:cs typeface="+mn-cs"/>
                        </a:rPr>
                        <a:t>○</a:t>
                      </a:r>
                      <a:endParaRPr kumimoji="1" lang="ja-JP" altLang="en-US" sz="1600" dirty="0">
                        <a:latin typeface="+mn-ea"/>
                        <a:ea typeface="+mn-ea"/>
                      </a:endParaRPr>
                    </a:p>
                  </a:txBody>
                  <a:tcPr marL="72000" marR="72000" anchor="ctr">
                    <a:solidFill>
                      <a:srgbClr val="FFFF00">
                        <a:alpha val="20000"/>
                      </a:srgbClr>
                    </a:solidFill>
                  </a:tcPr>
                </a:tc>
                <a:extLst>
                  <a:ext uri="{0D108BD9-81ED-4DB2-BD59-A6C34878D82A}">
                    <a16:rowId xmlns:a16="http://schemas.microsoft.com/office/drawing/2014/main" val="2377581996"/>
                  </a:ext>
                </a:extLst>
              </a:tr>
              <a:tr h="911868">
                <a:tc vMerge="1">
                  <a:txBody>
                    <a:bodyPr/>
                    <a:lstStyle/>
                    <a:p>
                      <a:endParaRPr kumimoji="1" lang="ja-JP" altLang="en-US" sz="1200" dirty="0"/>
                    </a:p>
                  </a:txBody>
                  <a:tcPr/>
                </a:tc>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n-ea"/>
                          <a:ea typeface="+mn-ea"/>
                        </a:rPr>
                        <a:t>通常の通所による支援に係る費用</a:t>
                      </a:r>
                    </a:p>
                  </a:txBody>
                  <a:tcPr marL="72000" marR="72000" anchor="ctr"/>
                </a:tc>
                <a:tc>
                  <a:txBody>
                    <a:bodyPr/>
                    <a:lstStyle/>
                    <a:p>
                      <a:pPr marL="0" marR="0" lvl="0" indent="0" algn="ctr" defTabSz="990570" rtl="0" eaLnBrk="1" fontAlgn="auto" latinLnBrk="0" hangingPunct="1">
                        <a:lnSpc>
                          <a:spcPct val="100000"/>
                        </a:lnSpc>
                        <a:spcBef>
                          <a:spcPts val="0"/>
                        </a:spcBef>
                        <a:spcAft>
                          <a:spcPts val="0"/>
                        </a:spcAft>
                        <a:buClrTx/>
                        <a:buSzTx/>
                        <a:buFontTx/>
                        <a:buNone/>
                        <a:tabLst/>
                        <a:defRPr/>
                      </a:pPr>
                      <a:r>
                        <a:rPr lang="en-US" altLang="ja-JP" sz="1200" dirty="0" smtClean="0">
                          <a:latin typeface="+mn-ea"/>
                          <a:ea typeface="+mn-ea"/>
                        </a:rPr>
                        <a:t>×</a:t>
                      </a:r>
                      <a:r>
                        <a:rPr lang="ja-JP" altLang="en-US" sz="1200" dirty="0" smtClean="0">
                          <a:latin typeface="+mn-ea"/>
                          <a:ea typeface="+mn-ea"/>
                        </a:rPr>
                        <a:t>　　（負担金の対象）</a:t>
                      </a:r>
                      <a:endParaRPr lang="en-US" altLang="ja-JP" sz="1200" dirty="0" smtClean="0">
                        <a:latin typeface="+mn-ea"/>
                        <a:ea typeface="+mn-ea"/>
                      </a:endParaRPr>
                    </a:p>
                  </a:txBody>
                  <a:tcPr marL="72000" marR="72000" anchor="ctr"/>
                </a:tc>
                <a:tc>
                  <a:txBody>
                    <a:bodyPr/>
                    <a:lstStyle/>
                    <a:p>
                      <a:pPr algn="ctr"/>
                      <a:r>
                        <a:rPr kumimoji="1" lang="en-US" altLang="ja-JP" sz="1200" dirty="0" smtClean="0">
                          <a:latin typeface="+mn-ea"/>
                          <a:ea typeface="+mn-ea"/>
                        </a:rPr>
                        <a:t>×</a:t>
                      </a:r>
                      <a:r>
                        <a:rPr kumimoji="1" lang="ja-JP" altLang="en-US" sz="1200" dirty="0" smtClean="0">
                          <a:latin typeface="+mn-ea"/>
                          <a:ea typeface="+mn-ea"/>
                        </a:rPr>
                        <a:t>　（利用者が負担）</a:t>
                      </a:r>
                      <a:endParaRPr kumimoji="1" lang="ja-JP" altLang="en-US" sz="1200" dirty="0">
                        <a:latin typeface="+mn-ea"/>
                        <a:ea typeface="+mn-ea"/>
                      </a:endParaRPr>
                    </a:p>
                  </a:txBody>
                  <a:tcPr marL="72000" marR="72000" anchor="ctr"/>
                </a:tc>
                <a:extLst>
                  <a:ext uri="{0D108BD9-81ED-4DB2-BD59-A6C34878D82A}">
                    <a16:rowId xmlns:a16="http://schemas.microsoft.com/office/drawing/2014/main" val="451245337"/>
                  </a:ext>
                </a:extLst>
              </a:tr>
            </a:tbl>
          </a:graphicData>
        </a:graphic>
      </p:graphicFrame>
      <p:sp>
        <p:nvSpPr>
          <p:cNvPr id="22" name="左大かっこ 21"/>
          <p:cNvSpPr/>
          <p:nvPr/>
        </p:nvSpPr>
        <p:spPr>
          <a:xfrm rot="5400000">
            <a:off x="5691328" y="201652"/>
            <a:ext cx="108000" cy="4320000"/>
          </a:xfrm>
          <a:prstGeom prst="leftBracket">
            <a:avLst>
              <a:gd name="adj" fmla="val 44321"/>
            </a:avLst>
          </a:prstGeom>
          <a:ln w="41275">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0" name="テキスト ボックス 19"/>
          <p:cNvSpPr txBox="1"/>
          <p:nvPr/>
        </p:nvSpPr>
        <p:spPr>
          <a:xfrm>
            <a:off x="5169024" y="2102660"/>
            <a:ext cx="1080120" cy="27699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kumimoji="1" lang="ja-JP" altLang="en-US" sz="1200" dirty="0" smtClean="0">
                <a:latin typeface="HGP創英角ﾎﾟｯﾌﾟ体" panose="040B0A00000000000000" pitchFamily="50" charset="-128"/>
                <a:ea typeface="HGP創英角ﾎﾟｯﾌﾟ体" panose="040B0A00000000000000" pitchFamily="50" charset="-128"/>
              </a:rPr>
              <a:t>公費負担</a:t>
            </a:r>
            <a:endParaRPr kumimoji="1" lang="ja-JP" altLang="en-US" sz="1200" dirty="0">
              <a:latin typeface="HGP創英角ﾎﾟｯﾌﾟ体" panose="040B0A00000000000000" pitchFamily="50" charset="-128"/>
              <a:ea typeface="HGP創英角ﾎﾟｯﾌﾟ体" panose="040B0A00000000000000" pitchFamily="50" charset="-128"/>
            </a:endParaRPr>
          </a:p>
        </p:txBody>
      </p:sp>
      <p:sp>
        <p:nvSpPr>
          <p:cNvPr id="23" name="左大かっこ 22"/>
          <p:cNvSpPr/>
          <p:nvPr/>
        </p:nvSpPr>
        <p:spPr>
          <a:xfrm rot="5400000">
            <a:off x="8751000" y="1569651"/>
            <a:ext cx="108000" cy="1584000"/>
          </a:xfrm>
          <a:prstGeom prst="leftBracket">
            <a:avLst>
              <a:gd name="adj" fmla="val 44321"/>
            </a:avLst>
          </a:prstGeom>
          <a:ln w="412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1" name="テキスト ボックス 20"/>
          <p:cNvSpPr txBox="1"/>
          <p:nvPr/>
        </p:nvSpPr>
        <p:spPr>
          <a:xfrm>
            <a:off x="8265368" y="2102659"/>
            <a:ext cx="1080120" cy="276999"/>
          </a:xfrm>
          <a:prstGeom prst="rect">
            <a:avLst/>
          </a:prstGeom>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p:spPr>
        <p:txBody>
          <a:bodyPr wrap="square" rtlCol="0">
            <a:spAutoFit/>
          </a:bodyPr>
          <a:lstStyle/>
          <a:p>
            <a:pPr algn="ctr"/>
            <a:r>
              <a:rPr kumimoji="1" lang="ja-JP" altLang="en-US" sz="1200" dirty="0" smtClean="0">
                <a:latin typeface="HGP創英角ﾎﾟｯﾌﾟ体" panose="040B0A00000000000000" pitchFamily="50" charset="-128"/>
                <a:ea typeface="HGP創英角ﾎﾟｯﾌﾟ体" panose="040B0A00000000000000" pitchFamily="50" charset="-128"/>
              </a:rPr>
              <a:t>利用者負担</a:t>
            </a:r>
            <a:endParaRPr kumimoji="1" lang="ja-JP" altLang="en-US" sz="1200" dirty="0">
              <a:latin typeface="HGP創英角ﾎﾟｯﾌﾟ体" panose="040B0A00000000000000" pitchFamily="50" charset="-128"/>
              <a:ea typeface="HGP創英角ﾎﾟｯﾌﾟ体" panose="040B0A00000000000000" pitchFamily="50" charset="-128"/>
            </a:endParaRPr>
          </a:p>
        </p:txBody>
      </p:sp>
      <p:sp>
        <p:nvSpPr>
          <p:cNvPr id="30" name="テキスト ボックス 29"/>
          <p:cNvSpPr txBox="1"/>
          <p:nvPr/>
        </p:nvSpPr>
        <p:spPr>
          <a:xfrm>
            <a:off x="6572910" y="6135107"/>
            <a:ext cx="3384916" cy="246221"/>
          </a:xfrm>
          <a:prstGeom prst="rect">
            <a:avLst/>
          </a:prstGeom>
          <a:noFill/>
        </p:spPr>
        <p:txBody>
          <a:bodyPr wrap="square" rtlCol="0">
            <a:spAutoFit/>
          </a:bodyPr>
          <a:lstStyle/>
          <a:p>
            <a:r>
              <a:rPr kumimoji="1" lang="en-US" altLang="ja-JP" sz="1000" dirty="0" smtClean="0">
                <a:latin typeface="+mn-ea"/>
              </a:rPr>
              <a:t>※</a:t>
            </a:r>
            <a:r>
              <a:rPr kumimoji="1" lang="ja-JP" altLang="en-US" sz="1000" dirty="0" smtClean="0">
                <a:latin typeface="+mn-ea"/>
              </a:rPr>
              <a:t>負担金・・・障害児入所給付費等国庫負担金（以下同じ）。</a:t>
            </a:r>
            <a:endParaRPr kumimoji="1" lang="ja-JP" altLang="en-US" sz="1000" dirty="0">
              <a:latin typeface="+mn-ea"/>
            </a:endParaRPr>
          </a:p>
        </p:txBody>
      </p:sp>
      <p:sp>
        <p:nvSpPr>
          <p:cNvPr id="33" name="スライド番号プレースホルダー 32"/>
          <p:cNvSpPr>
            <a:spLocks noGrp="1"/>
          </p:cNvSpPr>
          <p:nvPr>
            <p:ph type="sldNum" sz="quarter" idx="12"/>
          </p:nvPr>
        </p:nvSpPr>
        <p:spPr/>
        <p:txBody>
          <a:bodyPr/>
          <a:lstStyle/>
          <a:p>
            <a:fld id="{9E2A29CB-BA86-48A6-80E1-CB8750A963B5}" type="slidenum">
              <a:rPr lang="ja-JP" altLang="en-US" smtClean="0"/>
              <a:pPr/>
              <a:t>1</a:t>
            </a:fld>
            <a:endParaRPr lang="ja-JP" altLang="en-US"/>
          </a:p>
        </p:txBody>
      </p:sp>
      <p:sp>
        <p:nvSpPr>
          <p:cNvPr id="19" name="正方形/長方形 18"/>
          <p:cNvSpPr/>
          <p:nvPr/>
        </p:nvSpPr>
        <p:spPr>
          <a:xfrm>
            <a:off x="0" y="0"/>
            <a:ext cx="9906000" cy="396000"/>
          </a:xfrm>
          <a:prstGeom prst="rect">
            <a:avLst/>
          </a:prstGeom>
          <a:solidFill>
            <a:schemeClr val="accent5">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866" indent="-92866" algn="ctr"/>
            <a:r>
              <a:rPr lang="en-US" altLang="ja-JP" sz="2000" dirty="0" smtClean="0">
                <a:solidFill>
                  <a:schemeClr val="tx1"/>
                </a:solidFill>
                <a:latin typeface="ＤＦ特太ゴシック体" panose="020B0509000000000000" pitchFamily="49" charset="-128"/>
                <a:ea typeface="ＤＦ特太ゴシック体" panose="020B0509000000000000" pitchFamily="49" charset="-128"/>
              </a:rPr>
              <a:t>Ⅰ</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　補助対象となる費用－①</a:t>
            </a:r>
            <a:endParaRPr lang="en-US" altLang="ja-JP" sz="2000" dirty="0">
              <a:solidFill>
                <a:schemeClr val="tx1"/>
              </a:solidFill>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381182084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直線矢印コネクタ 13"/>
          <p:cNvCxnSpPr/>
          <p:nvPr/>
        </p:nvCxnSpPr>
        <p:spPr>
          <a:xfrm>
            <a:off x="2832586" y="4248838"/>
            <a:ext cx="0" cy="2448000"/>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3" name="直線矢印コネクタ 2"/>
          <p:cNvCxnSpPr/>
          <p:nvPr/>
        </p:nvCxnSpPr>
        <p:spPr>
          <a:xfrm>
            <a:off x="3120618" y="3987048"/>
            <a:ext cx="3960000" cy="0"/>
          </a:xfrm>
          <a:prstGeom prst="straightConnector1">
            <a:avLst/>
          </a:prstGeom>
          <a:ln w="25400">
            <a:solidFill>
              <a:schemeClr val="tx1"/>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6" name="表 5"/>
          <p:cNvGraphicFramePr>
            <a:graphicFrameLocks noGrp="1"/>
          </p:cNvGraphicFramePr>
          <p:nvPr>
            <p:extLst>
              <p:ext uri="{D42A27DB-BD31-4B8C-83A1-F6EECF244321}">
                <p14:modId xmlns:p14="http://schemas.microsoft.com/office/powerpoint/2010/main" val="845608887"/>
              </p:ext>
            </p:extLst>
          </p:nvPr>
        </p:nvGraphicFramePr>
        <p:xfrm>
          <a:off x="3108744" y="4248838"/>
          <a:ext cx="3960000" cy="2448000"/>
        </p:xfrm>
        <a:graphic>
          <a:graphicData uri="http://schemas.openxmlformats.org/drawingml/2006/table">
            <a:tbl>
              <a:tblPr firstRow="1" bandRow="1">
                <a:tableStyleId>{5940675A-B579-460E-94D1-54222C63F5DA}</a:tableStyleId>
              </a:tblPr>
              <a:tblGrid>
                <a:gridCol w="1980000">
                  <a:extLst>
                    <a:ext uri="{9D8B030D-6E8A-4147-A177-3AD203B41FA5}">
                      <a16:colId xmlns:a16="http://schemas.microsoft.com/office/drawing/2014/main" val="3068284437"/>
                    </a:ext>
                  </a:extLst>
                </a:gridCol>
                <a:gridCol w="1980000">
                  <a:extLst>
                    <a:ext uri="{9D8B030D-6E8A-4147-A177-3AD203B41FA5}">
                      <a16:colId xmlns:a16="http://schemas.microsoft.com/office/drawing/2014/main" val="439966029"/>
                    </a:ext>
                  </a:extLst>
                </a:gridCol>
              </a:tblGrid>
              <a:tr h="1224000">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① 通所支援報酬</a:t>
                      </a:r>
                    </a:p>
                    <a:p>
                      <a:r>
                        <a:rPr kumimoji="1" lang="ja-JP" altLang="en-US" sz="1400" baseline="0" dirty="0" smtClean="0"/>
                        <a:t>④ かかり増し報酬</a:t>
                      </a:r>
                      <a:endParaRPr kumimoji="1" lang="en-US" altLang="ja-JP" sz="1400" baseline="0" dirty="0" smtClean="0"/>
                    </a:p>
                    <a:p>
                      <a:endParaRPr kumimoji="1" lang="en-US" altLang="ja-JP" sz="1400" baseline="0" dirty="0" smtClean="0"/>
                    </a:p>
                  </a:txBody>
                  <a:tcPr>
                    <a:solidFill>
                      <a:srgbClr val="FFFF00">
                        <a:alpha val="50000"/>
                      </a:srgbClr>
                    </a:solidFill>
                  </a:tcPr>
                </a:tc>
                <a:tc>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r>
                        <a:rPr kumimoji="1" lang="ja-JP" altLang="en-US" sz="1400" baseline="0" dirty="0" smtClean="0"/>
                        <a:t>② 代替的支援報酬</a:t>
                      </a:r>
                      <a:endParaRPr kumimoji="1" lang="ja-JP" altLang="en-US" sz="1400" dirty="0" smtClean="0"/>
                    </a:p>
                    <a:p>
                      <a:pPr algn="r"/>
                      <a:r>
                        <a:rPr kumimoji="1" lang="ja-JP" altLang="en-US" sz="1400" dirty="0" smtClean="0"/>
                        <a:t>④ かかり増し報酬</a:t>
                      </a:r>
                      <a:endParaRPr kumimoji="1" lang="en-US" altLang="ja-JP" sz="1400" dirty="0" smtClean="0"/>
                    </a:p>
                  </a:txBody>
                  <a:tcPr>
                    <a:solidFill>
                      <a:srgbClr val="FFFF00">
                        <a:alpha val="50000"/>
                      </a:srgbClr>
                    </a:solidFill>
                  </a:tcPr>
                </a:tc>
                <a:extLst>
                  <a:ext uri="{0D108BD9-81ED-4DB2-BD59-A6C34878D82A}">
                    <a16:rowId xmlns:a16="http://schemas.microsoft.com/office/drawing/2014/main" val="2993600974"/>
                  </a:ext>
                </a:extLst>
              </a:tr>
              <a:tr h="1224000">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① 通所支援報酬</a:t>
                      </a:r>
                    </a:p>
                    <a:p>
                      <a:r>
                        <a:rPr kumimoji="1" lang="ja-JP" altLang="en-US" sz="1400" dirty="0" smtClean="0"/>
                        <a:t>③ 従前報酬</a:t>
                      </a:r>
                      <a:endParaRPr kumimoji="1" lang="en-US" altLang="ja-JP" sz="1400" dirty="0" smtClean="0"/>
                    </a:p>
                  </a:txBody>
                  <a:tcPr anchor="b">
                    <a:solidFill>
                      <a:schemeClr val="bg1"/>
                    </a:solidFill>
                  </a:tcPr>
                </a:tc>
                <a:tc>
                  <a:txBody>
                    <a:bodyPr/>
                    <a:lstStyle/>
                    <a:p>
                      <a:pPr algn="r"/>
                      <a:endParaRPr kumimoji="1" lang="en-US" altLang="ja-JP" sz="1400" strike="noStrike" baseline="0" dirty="0" smtClean="0">
                        <a:solidFill>
                          <a:schemeClr val="tx1"/>
                        </a:solidFill>
                      </a:endParaRPr>
                    </a:p>
                    <a:p>
                      <a:pPr marL="0" marR="0" lvl="0" indent="0" algn="r"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② 代替的支援報酬</a:t>
                      </a:r>
                    </a:p>
                    <a:p>
                      <a:pPr algn="r"/>
                      <a:r>
                        <a:rPr kumimoji="1" lang="ja-JP" altLang="en-US" sz="1400" strike="noStrike" baseline="0" dirty="0" smtClean="0">
                          <a:solidFill>
                            <a:schemeClr val="tx1"/>
                          </a:solidFill>
                        </a:rPr>
                        <a:t>③ 従前報酬</a:t>
                      </a:r>
                      <a:endParaRPr kumimoji="1" lang="en-US" altLang="ja-JP" sz="1400" strike="noStrike" baseline="0" dirty="0" smtClean="0">
                        <a:solidFill>
                          <a:schemeClr val="tx1"/>
                        </a:solidFill>
                      </a:endParaRPr>
                    </a:p>
                  </a:txBody>
                  <a:tcPr anchor="b">
                    <a:solidFill>
                      <a:srgbClr val="FFFF00">
                        <a:alpha val="50000"/>
                      </a:srgbClr>
                    </a:solidFill>
                  </a:tcPr>
                </a:tc>
                <a:extLst>
                  <a:ext uri="{0D108BD9-81ED-4DB2-BD59-A6C34878D82A}">
                    <a16:rowId xmlns:a16="http://schemas.microsoft.com/office/drawing/2014/main" val="2324220667"/>
                  </a:ext>
                </a:extLst>
              </a:tr>
            </a:tbl>
          </a:graphicData>
        </a:graphic>
      </p:graphicFrame>
      <p:sp>
        <p:nvSpPr>
          <p:cNvPr id="5" name="スライド番号プレースホルダー 4"/>
          <p:cNvSpPr>
            <a:spLocks noGrp="1"/>
          </p:cNvSpPr>
          <p:nvPr>
            <p:ph type="sldNum" sz="quarter" idx="12"/>
          </p:nvPr>
        </p:nvSpPr>
        <p:spPr/>
        <p:txBody>
          <a:bodyPr/>
          <a:lstStyle/>
          <a:p>
            <a:fld id="{9E2A29CB-BA86-48A6-80E1-CB8750A963B5}" type="slidenum">
              <a:rPr lang="ja-JP" altLang="en-US" smtClean="0"/>
              <a:pPr/>
              <a:t>2</a:t>
            </a:fld>
            <a:endParaRPr lang="ja-JP" altLang="en-US" dirty="0"/>
          </a:p>
        </p:txBody>
      </p:sp>
      <p:sp>
        <p:nvSpPr>
          <p:cNvPr id="2" name="正方形/長方形 1"/>
          <p:cNvSpPr/>
          <p:nvPr/>
        </p:nvSpPr>
        <p:spPr>
          <a:xfrm>
            <a:off x="7524693" y="4237680"/>
            <a:ext cx="1729605" cy="908354"/>
          </a:xfrm>
          <a:prstGeom prst="rect">
            <a:avLst/>
          </a:prstGeom>
          <a:solidFill>
            <a:srgbClr val="FFFF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メイリオ" panose="020B0604030504040204" pitchFamily="50" charset="-128"/>
                <a:ea typeface="メイリオ" panose="020B0604030504040204" pitchFamily="50" charset="-128"/>
              </a:rPr>
              <a:t>新型コロナウイルスに</a:t>
            </a:r>
            <a:endParaRPr kumimoji="1" lang="en-US" altLang="ja-JP" sz="10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000" dirty="0" smtClean="0">
                <a:solidFill>
                  <a:schemeClr val="tx1"/>
                </a:solidFill>
                <a:latin typeface="メイリオ" panose="020B0604030504040204" pitchFamily="50" charset="-128"/>
                <a:ea typeface="メイリオ" panose="020B0604030504040204" pitchFamily="50" charset="-128"/>
              </a:rPr>
              <a:t>関連して認めている</a:t>
            </a:r>
            <a:endParaRPr kumimoji="1" lang="en-US" altLang="ja-JP" sz="10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000" dirty="0" smtClean="0">
                <a:solidFill>
                  <a:schemeClr val="tx1"/>
                </a:solidFill>
                <a:latin typeface="メイリオ" panose="020B0604030504040204" pitchFamily="50" charset="-128"/>
                <a:ea typeface="メイリオ" panose="020B0604030504040204" pitchFamily="50" charset="-128"/>
              </a:rPr>
              <a:t>報酬の柔軟な取扱いに</a:t>
            </a:r>
            <a:endParaRPr kumimoji="1" lang="en-US" altLang="ja-JP" sz="1000" dirty="0" smtClean="0">
              <a:solidFill>
                <a:schemeClr val="tx1"/>
              </a:solidFill>
              <a:latin typeface="メイリオ" panose="020B0604030504040204" pitchFamily="50" charset="-128"/>
              <a:ea typeface="メイリオ" panose="020B0604030504040204" pitchFamily="50" charset="-128"/>
            </a:endParaRPr>
          </a:p>
          <a:p>
            <a:pPr algn="ctr"/>
            <a:r>
              <a:rPr kumimoji="1" lang="ja-JP" altLang="en-US" sz="1000" dirty="0" smtClean="0">
                <a:solidFill>
                  <a:schemeClr val="tx1"/>
                </a:solidFill>
                <a:latin typeface="メイリオ" panose="020B0604030504040204" pitchFamily="50" charset="-128"/>
                <a:ea typeface="メイリオ" panose="020B0604030504040204" pitchFamily="50" charset="-128"/>
              </a:rPr>
              <a:t>より生じる費用</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18" name="正方形/長方形 17"/>
          <p:cNvSpPr/>
          <p:nvPr/>
        </p:nvSpPr>
        <p:spPr>
          <a:xfrm>
            <a:off x="0" y="0"/>
            <a:ext cx="9906000" cy="396000"/>
          </a:xfrm>
          <a:prstGeom prst="rect">
            <a:avLst/>
          </a:prstGeom>
          <a:solidFill>
            <a:schemeClr val="accent5">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866" indent="-92866" algn="ctr"/>
            <a:r>
              <a:rPr lang="en-US" altLang="ja-JP" sz="2000" dirty="0" smtClean="0">
                <a:solidFill>
                  <a:schemeClr val="tx1"/>
                </a:solidFill>
                <a:latin typeface="ＤＦ特太ゴシック体" panose="020B0509000000000000" pitchFamily="49" charset="-128"/>
                <a:ea typeface="ＤＦ特太ゴシック体" panose="020B0509000000000000" pitchFamily="49" charset="-128"/>
              </a:rPr>
              <a:t>Ⅰ</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　補助対象となる費用－②</a:t>
            </a:r>
            <a:endParaRPr lang="en-US" altLang="ja-JP" sz="20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19" name="正方形/長方形 18"/>
          <p:cNvSpPr/>
          <p:nvPr/>
        </p:nvSpPr>
        <p:spPr>
          <a:xfrm>
            <a:off x="93000" y="548855"/>
            <a:ext cx="9720000" cy="3164968"/>
          </a:xfrm>
          <a:prstGeom prst="rect">
            <a:avLst/>
          </a:prstGeom>
          <a:solidFill>
            <a:schemeClr val="bg1"/>
          </a:solidFill>
          <a:ln w="19050">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r>
              <a:rPr lang="ja-JP" altLang="en-US" sz="1400" dirty="0" smtClean="0">
                <a:solidFill>
                  <a:schemeClr val="tx1"/>
                </a:solidFill>
                <a:latin typeface="+mn-ea"/>
              </a:rPr>
              <a:t>○　本事業では、放課後等デイサービスの費用は以下のとおり分類される。</a:t>
            </a:r>
            <a:endParaRPr lang="en-US" altLang="ja-JP" sz="1400" dirty="0" smtClean="0">
              <a:solidFill>
                <a:schemeClr val="tx1"/>
              </a:solidFill>
              <a:latin typeface="+mn-ea"/>
            </a:endParaRPr>
          </a:p>
          <a:p>
            <a:pPr marL="179388" indent="-179388"/>
            <a:endParaRPr lang="en-US" altLang="ja-JP" sz="1400" dirty="0" smtClean="0">
              <a:solidFill>
                <a:schemeClr val="tx1"/>
              </a:solidFill>
              <a:latin typeface="+mn-ea"/>
            </a:endParaRPr>
          </a:p>
          <a:p>
            <a:pPr marL="179388" indent="-179388"/>
            <a:r>
              <a:rPr lang="ja-JP" altLang="en-US" sz="1400" dirty="0" smtClean="0">
                <a:solidFill>
                  <a:schemeClr val="tx1"/>
                </a:solidFill>
                <a:latin typeface="+mn-ea"/>
              </a:rPr>
              <a:t>○　横軸は</a:t>
            </a:r>
            <a:r>
              <a:rPr lang="en-US" altLang="ja-JP" sz="1400" dirty="0" smtClean="0">
                <a:solidFill>
                  <a:schemeClr val="tx1"/>
                </a:solidFill>
                <a:latin typeface="+mn-ea"/>
              </a:rPr>
              <a:t>【</a:t>
            </a:r>
            <a:r>
              <a:rPr lang="ja-JP" altLang="en-US" sz="1400" dirty="0" smtClean="0">
                <a:solidFill>
                  <a:schemeClr val="tx1"/>
                </a:solidFill>
                <a:latin typeface="+mn-ea"/>
              </a:rPr>
              <a:t>サービスの提供方法</a:t>
            </a:r>
            <a:r>
              <a:rPr lang="en-US" altLang="ja-JP" sz="1400" dirty="0" smtClean="0">
                <a:solidFill>
                  <a:schemeClr val="tx1"/>
                </a:solidFill>
                <a:latin typeface="+mn-ea"/>
              </a:rPr>
              <a:t>】</a:t>
            </a:r>
            <a:r>
              <a:rPr lang="ja-JP" altLang="en-US" sz="1400" dirty="0" smtClean="0">
                <a:solidFill>
                  <a:schemeClr val="tx1"/>
                </a:solidFill>
                <a:latin typeface="+mn-ea"/>
              </a:rPr>
              <a:t>による分類で、</a:t>
            </a:r>
            <a:endParaRPr lang="en-US" altLang="ja-JP" sz="1400" dirty="0" smtClean="0">
              <a:solidFill>
                <a:schemeClr val="tx1"/>
              </a:solidFill>
              <a:latin typeface="+mn-ea"/>
            </a:endParaRPr>
          </a:p>
          <a:p>
            <a:pPr marL="179388" indent="-179388"/>
            <a:r>
              <a:rPr lang="ja-JP" altLang="en-US" sz="1400" dirty="0" smtClean="0">
                <a:solidFill>
                  <a:schemeClr val="tx1"/>
                </a:solidFill>
                <a:latin typeface="+mn-ea"/>
              </a:rPr>
              <a:t>　①　通所による支援により生じる報酬</a:t>
            </a:r>
            <a:r>
              <a:rPr lang="ja-JP" altLang="en-US" sz="1400" u="sng" dirty="0" smtClean="0">
                <a:solidFill>
                  <a:srgbClr val="FF0000"/>
                </a:solidFill>
                <a:latin typeface="+mn-ea"/>
              </a:rPr>
              <a:t>（以下「通所支援報酬」という。）</a:t>
            </a:r>
            <a:r>
              <a:rPr lang="ja-JP" altLang="en-US" sz="1400" dirty="0" smtClean="0">
                <a:solidFill>
                  <a:schemeClr val="tx1"/>
                </a:solidFill>
                <a:latin typeface="+mn-ea"/>
              </a:rPr>
              <a:t>なのか、</a:t>
            </a:r>
            <a:endParaRPr lang="en-US" altLang="ja-JP" sz="1400" dirty="0" smtClean="0">
              <a:solidFill>
                <a:schemeClr val="tx1"/>
              </a:solidFill>
              <a:latin typeface="+mn-ea"/>
            </a:endParaRPr>
          </a:p>
          <a:p>
            <a:pPr marL="179388" indent="-179388"/>
            <a:r>
              <a:rPr lang="ja-JP" altLang="en-US" sz="1400" dirty="0" smtClean="0">
                <a:solidFill>
                  <a:schemeClr val="tx1"/>
                </a:solidFill>
                <a:latin typeface="+mn-ea"/>
              </a:rPr>
              <a:t>　②　電話等による報酬の柔軟な運用により認められる支援により生じる報酬</a:t>
            </a:r>
            <a:r>
              <a:rPr lang="ja-JP" altLang="en-US" sz="1400" u="sng" dirty="0">
                <a:solidFill>
                  <a:srgbClr val="FF0000"/>
                </a:solidFill>
                <a:latin typeface="+mn-ea"/>
              </a:rPr>
              <a:t>（以下</a:t>
            </a:r>
            <a:r>
              <a:rPr lang="ja-JP" altLang="en-US" sz="1400" u="sng" dirty="0" smtClean="0">
                <a:solidFill>
                  <a:srgbClr val="FF0000"/>
                </a:solidFill>
                <a:latin typeface="+mn-ea"/>
              </a:rPr>
              <a:t>「代替的支援</a:t>
            </a:r>
            <a:r>
              <a:rPr lang="ja-JP" altLang="en-US" sz="1400" u="sng" dirty="0">
                <a:solidFill>
                  <a:srgbClr val="FF0000"/>
                </a:solidFill>
                <a:latin typeface="+mn-ea"/>
              </a:rPr>
              <a:t>報酬」という。）</a:t>
            </a:r>
            <a:r>
              <a:rPr lang="ja-JP" altLang="en-US" sz="1400" dirty="0" smtClean="0">
                <a:solidFill>
                  <a:schemeClr val="tx1"/>
                </a:solidFill>
                <a:latin typeface="+mn-ea"/>
              </a:rPr>
              <a:t>なのか、</a:t>
            </a:r>
            <a:endParaRPr lang="en-US" altLang="ja-JP" sz="1400" dirty="0" smtClean="0">
              <a:solidFill>
                <a:schemeClr val="tx1"/>
              </a:solidFill>
              <a:latin typeface="+mn-ea"/>
            </a:endParaRPr>
          </a:p>
          <a:p>
            <a:pPr marL="179388" indent="-179388"/>
            <a:r>
              <a:rPr lang="ja-JP" altLang="en-US" sz="1400" dirty="0" smtClean="0">
                <a:solidFill>
                  <a:schemeClr val="tx1"/>
                </a:solidFill>
                <a:latin typeface="+mn-ea"/>
              </a:rPr>
              <a:t>　で分類する。</a:t>
            </a:r>
            <a:endParaRPr lang="en-US" altLang="ja-JP" sz="1400" dirty="0">
              <a:solidFill>
                <a:schemeClr val="tx1"/>
              </a:solidFill>
              <a:latin typeface="+mn-ea"/>
            </a:endParaRPr>
          </a:p>
          <a:p>
            <a:pPr marL="179388" indent="-179388"/>
            <a:endParaRPr lang="en-US" altLang="ja-JP" sz="1400" dirty="0" smtClean="0">
              <a:solidFill>
                <a:schemeClr val="tx1"/>
              </a:solidFill>
              <a:latin typeface="+mn-ea"/>
            </a:endParaRPr>
          </a:p>
          <a:p>
            <a:pPr marL="179388" indent="-179388"/>
            <a:r>
              <a:rPr lang="ja-JP" altLang="en-US" sz="1400" dirty="0" smtClean="0">
                <a:solidFill>
                  <a:schemeClr val="tx1"/>
                </a:solidFill>
                <a:latin typeface="+mn-ea"/>
              </a:rPr>
              <a:t>○</a:t>
            </a:r>
            <a:r>
              <a:rPr lang="ja-JP" altLang="en-US" sz="1400" dirty="0">
                <a:solidFill>
                  <a:schemeClr val="tx1"/>
                </a:solidFill>
                <a:latin typeface="+mn-ea"/>
              </a:rPr>
              <a:t>　</a:t>
            </a:r>
            <a:r>
              <a:rPr lang="ja-JP" altLang="en-US" sz="1400" dirty="0" smtClean="0">
                <a:solidFill>
                  <a:schemeClr val="tx1"/>
                </a:solidFill>
                <a:latin typeface="+mn-ea"/>
              </a:rPr>
              <a:t>縦軸は</a:t>
            </a:r>
            <a:r>
              <a:rPr lang="en-US" altLang="ja-JP" sz="1400" dirty="0" smtClean="0">
                <a:solidFill>
                  <a:schemeClr val="tx1"/>
                </a:solidFill>
                <a:latin typeface="+mn-ea"/>
              </a:rPr>
              <a:t>【</a:t>
            </a:r>
            <a:r>
              <a:rPr lang="ja-JP" altLang="en-US" sz="1400" dirty="0" smtClean="0">
                <a:solidFill>
                  <a:schemeClr val="tx1"/>
                </a:solidFill>
                <a:latin typeface="+mn-ea"/>
              </a:rPr>
              <a:t>算定する報酬</a:t>
            </a:r>
            <a:r>
              <a:rPr lang="en-US" altLang="ja-JP" sz="1400" dirty="0" smtClean="0">
                <a:solidFill>
                  <a:schemeClr val="tx1"/>
                </a:solidFill>
                <a:latin typeface="+mn-ea"/>
              </a:rPr>
              <a:t>】</a:t>
            </a:r>
            <a:r>
              <a:rPr lang="ja-JP" altLang="en-US" sz="1400" dirty="0" smtClean="0">
                <a:solidFill>
                  <a:schemeClr val="tx1"/>
                </a:solidFill>
                <a:latin typeface="+mn-ea"/>
              </a:rPr>
              <a:t>による分類で、</a:t>
            </a:r>
            <a:endParaRPr lang="en-US" altLang="ja-JP" sz="1400" dirty="0" smtClean="0">
              <a:solidFill>
                <a:schemeClr val="tx1"/>
              </a:solidFill>
              <a:latin typeface="+mn-ea"/>
            </a:endParaRPr>
          </a:p>
          <a:p>
            <a:pPr marL="266700" indent="-266700"/>
            <a:r>
              <a:rPr lang="ja-JP" altLang="en-US" sz="1400" dirty="0" smtClean="0">
                <a:solidFill>
                  <a:schemeClr val="tx1"/>
                </a:solidFill>
                <a:latin typeface="+mn-ea"/>
              </a:rPr>
              <a:t>　③　</a:t>
            </a:r>
            <a:r>
              <a:rPr lang="ja-JP" altLang="en-US" sz="1400" dirty="0">
                <a:solidFill>
                  <a:schemeClr val="tx1"/>
                </a:solidFill>
                <a:latin typeface="+mn-ea"/>
              </a:rPr>
              <a:t>令和２年３月当初</a:t>
            </a:r>
            <a:r>
              <a:rPr lang="ja-JP" altLang="en-US" sz="1400" dirty="0" smtClean="0">
                <a:solidFill>
                  <a:schemeClr val="tx1"/>
                </a:solidFill>
                <a:latin typeface="+mn-ea"/>
              </a:rPr>
              <a:t>の利用予定又</a:t>
            </a:r>
            <a:r>
              <a:rPr lang="ja-JP" altLang="en-US" sz="1400" dirty="0">
                <a:solidFill>
                  <a:schemeClr val="tx1"/>
                </a:solidFill>
                <a:latin typeface="+mn-ea"/>
              </a:rPr>
              <a:t>は臨時休業が終了した後に想定される利用</a:t>
            </a:r>
            <a:r>
              <a:rPr lang="ja-JP" altLang="en-US" sz="1400" dirty="0" smtClean="0">
                <a:solidFill>
                  <a:schemeClr val="tx1"/>
                </a:solidFill>
                <a:latin typeface="+mn-ea"/>
              </a:rPr>
              <a:t>予定における利用日数に基づく報酬</a:t>
            </a:r>
            <a:r>
              <a:rPr lang="ja-JP" altLang="en-US" sz="1400" u="sng" dirty="0">
                <a:solidFill>
                  <a:srgbClr val="FF0000"/>
                </a:solidFill>
                <a:latin typeface="+mn-ea"/>
              </a:rPr>
              <a:t>（以下</a:t>
            </a:r>
            <a:r>
              <a:rPr lang="ja-JP" altLang="en-US" sz="1400" u="sng" dirty="0" smtClean="0">
                <a:solidFill>
                  <a:srgbClr val="FF0000"/>
                </a:solidFill>
                <a:latin typeface="+mn-ea"/>
              </a:rPr>
              <a:t>「従前報酬</a:t>
            </a:r>
            <a:r>
              <a:rPr lang="ja-JP" altLang="en-US" sz="1400" u="sng" dirty="0">
                <a:solidFill>
                  <a:srgbClr val="FF0000"/>
                </a:solidFill>
                <a:latin typeface="+mn-ea"/>
              </a:rPr>
              <a:t>」という。）</a:t>
            </a:r>
            <a:r>
              <a:rPr lang="ja-JP" altLang="en-US" sz="1400" dirty="0" smtClean="0">
                <a:solidFill>
                  <a:schemeClr val="tx1"/>
                </a:solidFill>
                <a:latin typeface="+mn-ea"/>
              </a:rPr>
              <a:t>な</a:t>
            </a:r>
            <a:r>
              <a:rPr lang="ja-JP" altLang="en-US" sz="1400" dirty="0">
                <a:solidFill>
                  <a:schemeClr val="tx1"/>
                </a:solidFill>
                <a:latin typeface="+mn-ea"/>
              </a:rPr>
              <a:t>のか</a:t>
            </a:r>
            <a:r>
              <a:rPr lang="ja-JP" altLang="en-US" sz="1400" dirty="0" smtClean="0">
                <a:solidFill>
                  <a:schemeClr val="tx1"/>
                </a:solidFill>
                <a:latin typeface="+mn-ea"/>
              </a:rPr>
              <a:t>、</a:t>
            </a:r>
            <a:endParaRPr lang="en-US" altLang="ja-JP" sz="1400" dirty="0" smtClean="0">
              <a:solidFill>
                <a:schemeClr val="tx1"/>
              </a:solidFill>
              <a:latin typeface="+mn-ea"/>
            </a:endParaRPr>
          </a:p>
          <a:p>
            <a:pPr marL="266700" indent="-266700"/>
            <a:r>
              <a:rPr lang="ja-JP" altLang="en-US" sz="1400" dirty="0" smtClean="0">
                <a:solidFill>
                  <a:schemeClr val="tx1"/>
                </a:solidFill>
                <a:latin typeface="+mn-ea"/>
              </a:rPr>
              <a:t>　④　</a:t>
            </a:r>
            <a:r>
              <a:rPr lang="ja-JP" altLang="en-US" sz="1400" u="sng" dirty="0">
                <a:solidFill>
                  <a:schemeClr val="tx1"/>
                </a:solidFill>
                <a:latin typeface="+mn-ea"/>
              </a:rPr>
              <a:t>支給</a:t>
            </a:r>
            <a:r>
              <a:rPr lang="ja-JP" altLang="en-US" sz="1400" u="sng" dirty="0" smtClean="0">
                <a:solidFill>
                  <a:schemeClr val="tx1"/>
                </a:solidFill>
                <a:latin typeface="+mn-ea"/>
              </a:rPr>
              <a:t>日数の増加</a:t>
            </a:r>
            <a:r>
              <a:rPr lang="ja-JP" altLang="en-US" sz="1400" dirty="0" smtClean="0">
                <a:solidFill>
                  <a:schemeClr val="tx1"/>
                </a:solidFill>
                <a:latin typeface="+mn-ea"/>
              </a:rPr>
              <a:t>による報酬、</a:t>
            </a:r>
            <a:r>
              <a:rPr lang="ja-JP" altLang="en-US" sz="1400" u="sng" dirty="0">
                <a:solidFill>
                  <a:schemeClr val="tx1"/>
                </a:solidFill>
                <a:latin typeface="+mn-ea"/>
              </a:rPr>
              <a:t>平日単価から休業日単価に</a:t>
            </a:r>
            <a:r>
              <a:rPr lang="ja-JP" altLang="en-US" sz="1400" u="sng" dirty="0" smtClean="0">
                <a:solidFill>
                  <a:schemeClr val="tx1"/>
                </a:solidFill>
                <a:latin typeface="+mn-ea"/>
              </a:rPr>
              <a:t>切り替わったことによる差額</a:t>
            </a:r>
            <a:r>
              <a:rPr lang="ja-JP" altLang="en-US" sz="1400" dirty="0" smtClean="0">
                <a:solidFill>
                  <a:schemeClr val="tx1"/>
                </a:solidFill>
                <a:latin typeface="+mn-ea"/>
              </a:rPr>
              <a:t>及び</a:t>
            </a:r>
            <a:r>
              <a:rPr lang="ja-JP" altLang="en-US" sz="1400" u="sng" dirty="0" smtClean="0">
                <a:solidFill>
                  <a:schemeClr val="tx1"/>
                </a:solidFill>
                <a:latin typeface="+mn-ea"/>
              </a:rPr>
              <a:t>営業時間外の受け入れが延びたことによる延長支援加算</a:t>
            </a:r>
            <a:r>
              <a:rPr lang="ja-JP" altLang="en-US" sz="1400" dirty="0" smtClean="0">
                <a:solidFill>
                  <a:schemeClr val="tx1"/>
                </a:solidFill>
                <a:latin typeface="+mn-ea"/>
              </a:rPr>
              <a:t>（又は延長支援加算の差額）を合わせた報酬</a:t>
            </a:r>
            <a:r>
              <a:rPr lang="ja-JP" altLang="en-US" sz="1400" u="sng" dirty="0" smtClean="0">
                <a:solidFill>
                  <a:srgbClr val="FF0000"/>
                </a:solidFill>
                <a:latin typeface="+mn-ea"/>
              </a:rPr>
              <a:t> </a:t>
            </a:r>
            <a:r>
              <a:rPr lang="ja-JP" altLang="en-US" sz="1400" u="sng" dirty="0">
                <a:solidFill>
                  <a:srgbClr val="FF0000"/>
                </a:solidFill>
                <a:latin typeface="+mn-ea"/>
              </a:rPr>
              <a:t>（以下</a:t>
            </a:r>
            <a:r>
              <a:rPr lang="ja-JP" altLang="en-US" sz="1400" u="sng" dirty="0" smtClean="0">
                <a:solidFill>
                  <a:srgbClr val="FF0000"/>
                </a:solidFill>
                <a:latin typeface="+mn-ea"/>
              </a:rPr>
              <a:t>「かかり増し報酬</a:t>
            </a:r>
            <a:r>
              <a:rPr lang="ja-JP" altLang="en-US" sz="1400" u="sng" dirty="0">
                <a:solidFill>
                  <a:srgbClr val="FF0000"/>
                </a:solidFill>
                <a:latin typeface="+mn-ea"/>
              </a:rPr>
              <a:t>」という。</a:t>
            </a:r>
            <a:r>
              <a:rPr lang="ja-JP" altLang="en-US" sz="1400" u="sng" dirty="0" smtClean="0">
                <a:solidFill>
                  <a:srgbClr val="FF0000"/>
                </a:solidFill>
                <a:latin typeface="+mn-ea"/>
              </a:rPr>
              <a:t>）</a:t>
            </a:r>
            <a:r>
              <a:rPr lang="ja-JP" altLang="en-US" sz="1400" dirty="0" smtClean="0">
                <a:solidFill>
                  <a:schemeClr val="tx1"/>
                </a:solidFill>
                <a:latin typeface="+mn-ea"/>
              </a:rPr>
              <a:t>なのか</a:t>
            </a:r>
            <a:endParaRPr lang="en-US" altLang="ja-JP" sz="1400" dirty="0" smtClean="0">
              <a:solidFill>
                <a:schemeClr val="tx1"/>
              </a:solidFill>
              <a:latin typeface="+mn-ea"/>
            </a:endParaRPr>
          </a:p>
          <a:p>
            <a:pPr marL="266700" indent="-266700"/>
            <a:r>
              <a:rPr lang="ja-JP" altLang="en-US" sz="1400" dirty="0" smtClean="0">
                <a:solidFill>
                  <a:schemeClr val="tx1"/>
                </a:solidFill>
                <a:latin typeface="+mn-ea"/>
              </a:rPr>
              <a:t>　で分類する。</a:t>
            </a:r>
            <a:endParaRPr lang="en-US" altLang="ja-JP" sz="1400" dirty="0" smtClean="0">
              <a:solidFill>
                <a:schemeClr val="tx1"/>
              </a:solidFill>
              <a:latin typeface="+mn-ea"/>
            </a:endParaRPr>
          </a:p>
        </p:txBody>
      </p:sp>
      <p:sp>
        <p:nvSpPr>
          <p:cNvPr id="23" name="角丸四角形 22"/>
          <p:cNvSpPr/>
          <p:nvPr/>
        </p:nvSpPr>
        <p:spPr>
          <a:xfrm>
            <a:off x="3912706" y="3861048"/>
            <a:ext cx="2268296" cy="252000"/>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 サービスの提供方法</a:t>
            </a:r>
            <a:endParaRPr kumimoji="1" lang="ja-JP" altLang="en-US" sz="1100" dirty="0">
              <a:solidFill>
                <a:schemeClr val="tx1"/>
              </a:solidFill>
            </a:endParaRPr>
          </a:p>
        </p:txBody>
      </p:sp>
      <p:sp>
        <p:nvSpPr>
          <p:cNvPr id="21" name="角丸四角形 20"/>
          <p:cNvSpPr/>
          <p:nvPr/>
        </p:nvSpPr>
        <p:spPr>
          <a:xfrm>
            <a:off x="2682666" y="4657055"/>
            <a:ext cx="288000" cy="1631565"/>
          </a:xfrm>
          <a:prstGeom prst="roundRect">
            <a:avLst>
              <a:gd name="adj" fmla="val 5000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400" dirty="0" smtClean="0">
                <a:solidFill>
                  <a:schemeClr val="tx1"/>
                </a:solidFill>
              </a:rPr>
              <a:t>◇ 算定する報酬</a:t>
            </a:r>
            <a:endParaRPr kumimoji="1" lang="en-US" altLang="ja-JP" sz="1400" dirty="0" smtClean="0">
              <a:solidFill>
                <a:schemeClr val="tx1"/>
              </a:solidFill>
            </a:endParaRPr>
          </a:p>
        </p:txBody>
      </p:sp>
    </p:spTree>
    <p:extLst>
      <p:ext uri="{BB962C8B-B14F-4D97-AF65-F5344CB8AC3E}">
        <p14:creationId xmlns:p14="http://schemas.microsoft.com/office/powerpoint/2010/main" val="10079417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 name="表 42"/>
          <p:cNvGraphicFramePr>
            <a:graphicFrameLocks noGrp="1"/>
          </p:cNvGraphicFramePr>
          <p:nvPr>
            <p:extLst/>
          </p:nvPr>
        </p:nvGraphicFramePr>
        <p:xfrm>
          <a:off x="3011083" y="2262321"/>
          <a:ext cx="3960000" cy="2448000"/>
        </p:xfrm>
        <a:graphic>
          <a:graphicData uri="http://schemas.openxmlformats.org/drawingml/2006/table">
            <a:tbl>
              <a:tblPr firstRow="1" bandRow="1">
                <a:tableStyleId>{5940675A-B579-460E-94D1-54222C63F5DA}</a:tableStyleId>
              </a:tblPr>
              <a:tblGrid>
                <a:gridCol w="1980000">
                  <a:extLst>
                    <a:ext uri="{9D8B030D-6E8A-4147-A177-3AD203B41FA5}">
                      <a16:colId xmlns:a16="http://schemas.microsoft.com/office/drawing/2014/main" val="3068284437"/>
                    </a:ext>
                  </a:extLst>
                </a:gridCol>
                <a:gridCol w="1980000">
                  <a:extLst>
                    <a:ext uri="{9D8B030D-6E8A-4147-A177-3AD203B41FA5}">
                      <a16:colId xmlns:a16="http://schemas.microsoft.com/office/drawing/2014/main" val="439966029"/>
                    </a:ext>
                  </a:extLst>
                </a:gridCol>
              </a:tblGrid>
              <a:tr h="1224000">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① 通所支援報酬</a:t>
                      </a:r>
                    </a:p>
                    <a:p>
                      <a:r>
                        <a:rPr kumimoji="1" lang="ja-JP" altLang="en-US" sz="1400" baseline="0" dirty="0" smtClean="0"/>
                        <a:t>④ かかり増し報酬</a:t>
                      </a:r>
                      <a:endParaRPr kumimoji="1" lang="en-US" altLang="ja-JP" sz="1400" baseline="0" dirty="0" smtClean="0"/>
                    </a:p>
                    <a:p>
                      <a:endParaRPr kumimoji="1" lang="en-US" altLang="ja-JP" sz="1400" baseline="0" dirty="0" smtClean="0"/>
                    </a:p>
                  </a:txBody>
                  <a:tcPr>
                    <a:solidFill>
                      <a:srgbClr val="FFFF00">
                        <a:alpha val="50000"/>
                      </a:srgbClr>
                    </a:solidFill>
                  </a:tcPr>
                </a:tc>
                <a:tc>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r>
                        <a:rPr kumimoji="1" lang="ja-JP" altLang="en-US" sz="1400" baseline="0" dirty="0" smtClean="0"/>
                        <a:t>② 代替的支援報酬</a:t>
                      </a:r>
                      <a:endParaRPr kumimoji="1" lang="ja-JP" altLang="en-US" sz="1400" dirty="0" smtClean="0"/>
                    </a:p>
                    <a:p>
                      <a:pPr algn="r"/>
                      <a:r>
                        <a:rPr kumimoji="1" lang="ja-JP" altLang="en-US" sz="1400" dirty="0" smtClean="0"/>
                        <a:t>④ かかり増し報酬</a:t>
                      </a:r>
                      <a:endParaRPr kumimoji="1" lang="en-US" altLang="ja-JP" sz="1400" dirty="0" smtClean="0"/>
                    </a:p>
                  </a:txBody>
                  <a:tcPr>
                    <a:solidFill>
                      <a:srgbClr val="FFFF00">
                        <a:alpha val="50000"/>
                      </a:srgbClr>
                    </a:solidFill>
                  </a:tcPr>
                </a:tc>
                <a:extLst>
                  <a:ext uri="{0D108BD9-81ED-4DB2-BD59-A6C34878D82A}">
                    <a16:rowId xmlns:a16="http://schemas.microsoft.com/office/drawing/2014/main" val="2993600974"/>
                  </a:ext>
                </a:extLst>
              </a:tr>
              <a:tr h="1224000">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① 通所支援報酬</a:t>
                      </a:r>
                    </a:p>
                    <a:p>
                      <a:r>
                        <a:rPr kumimoji="1" lang="ja-JP" altLang="en-US" sz="1400" dirty="0" smtClean="0"/>
                        <a:t>③ 従前報酬</a:t>
                      </a:r>
                      <a:endParaRPr kumimoji="1" lang="en-US" altLang="ja-JP" sz="1400" dirty="0" smtClean="0"/>
                    </a:p>
                  </a:txBody>
                  <a:tcPr anchor="b">
                    <a:solidFill>
                      <a:schemeClr val="bg1"/>
                    </a:solidFill>
                  </a:tcPr>
                </a:tc>
                <a:tc>
                  <a:txBody>
                    <a:bodyPr/>
                    <a:lstStyle/>
                    <a:p>
                      <a:pPr algn="r"/>
                      <a:endParaRPr kumimoji="1" lang="en-US" altLang="ja-JP" sz="1400" strike="noStrike" baseline="0" dirty="0" smtClean="0">
                        <a:solidFill>
                          <a:schemeClr val="tx1"/>
                        </a:solidFill>
                      </a:endParaRPr>
                    </a:p>
                    <a:p>
                      <a:pPr marL="0" marR="0" lvl="0" indent="0" algn="r"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② 代替的支援報酬</a:t>
                      </a:r>
                    </a:p>
                    <a:p>
                      <a:pPr algn="r"/>
                      <a:r>
                        <a:rPr kumimoji="1" lang="ja-JP" altLang="en-US" sz="1400" strike="noStrike" baseline="0" dirty="0" smtClean="0">
                          <a:solidFill>
                            <a:schemeClr val="tx1"/>
                          </a:solidFill>
                        </a:rPr>
                        <a:t>③ 従前報酬</a:t>
                      </a:r>
                      <a:endParaRPr kumimoji="1" lang="en-US" altLang="ja-JP" sz="1400" strike="noStrike" baseline="0" dirty="0" smtClean="0">
                        <a:solidFill>
                          <a:schemeClr val="tx1"/>
                        </a:solidFill>
                      </a:endParaRPr>
                    </a:p>
                  </a:txBody>
                  <a:tcPr anchor="b">
                    <a:solidFill>
                      <a:srgbClr val="FFFF00">
                        <a:alpha val="50000"/>
                      </a:srgbClr>
                    </a:solidFill>
                  </a:tcPr>
                </a:tc>
                <a:extLst>
                  <a:ext uri="{0D108BD9-81ED-4DB2-BD59-A6C34878D82A}">
                    <a16:rowId xmlns:a16="http://schemas.microsoft.com/office/drawing/2014/main" val="2324220667"/>
                  </a:ext>
                </a:extLst>
              </a:tr>
            </a:tbl>
          </a:graphicData>
        </a:graphic>
      </p:graphicFrame>
      <p:sp>
        <p:nvSpPr>
          <p:cNvPr id="12" name="正方形/長方形 11"/>
          <p:cNvSpPr/>
          <p:nvPr/>
        </p:nvSpPr>
        <p:spPr>
          <a:xfrm>
            <a:off x="93000" y="491916"/>
            <a:ext cx="9720000" cy="6326545"/>
          </a:xfrm>
          <a:prstGeom prst="rect">
            <a:avLst/>
          </a:prstGeom>
          <a:noFill/>
          <a:ln w="19050">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9388" indent="-179388"/>
            <a:endParaRPr lang="en-US" altLang="ja-JP" sz="600" dirty="0" smtClean="0">
              <a:solidFill>
                <a:schemeClr val="tx1"/>
              </a:solidFill>
              <a:latin typeface="+mn-ea"/>
            </a:endParaRPr>
          </a:p>
          <a:p>
            <a:pPr marL="179388" indent="-179388"/>
            <a:r>
              <a:rPr lang="ja-JP" altLang="en-US" sz="1400" dirty="0" smtClean="0">
                <a:solidFill>
                  <a:schemeClr val="tx1"/>
                </a:solidFill>
                <a:latin typeface="+mn-ea"/>
              </a:rPr>
              <a:t>＜各区分にどのように該当するかの具体例＞</a:t>
            </a:r>
            <a:endParaRPr lang="en-US" altLang="ja-JP" sz="1400" dirty="0" smtClean="0">
              <a:solidFill>
                <a:schemeClr val="tx1"/>
              </a:solidFill>
              <a:latin typeface="+mn-ea"/>
            </a:endParaRPr>
          </a:p>
          <a:p>
            <a:pPr marL="179388" indent="-179388"/>
            <a:endParaRPr lang="en-US" altLang="ja-JP" sz="1400" dirty="0">
              <a:solidFill>
                <a:schemeClr val="tx1"/>
              </a:solidFill>
              <a:latin typeface="+mn-ea"/>
            </a:endParaRPr>
          </a:p>
          <a:p>
            <a:pPr marL="179388" indent="-179388"/>
            <a:endParaRPr lang="en-US" altLang="ja-JP" sz="1400" dirty="0" smtClean="0">
              <a:solidFill>
                <a:schemeClr val="tx1"/>
              </a:solidFill>
              <a:latin typeface="+mn-ea"/>
            </a:endParaRPr>
          </a:p>
          <a:p>
            <a:pPr marL="179388" indent="-179388"/>
            <a:endParaRPr lang="en-US" altLang="ja-JP" sz="1400" dirty="0">
              <a:solidFill>
                <a:schemeClr val="tx1"/>
              </a:solidFill>
              <a:latin typeface="+mn-ea"/>
            </a:endParaRPr>
          </a:p>
          <a:p>
            <a:pPr marL="179388" indent="-179388"/>
            <a:endParaRPr lang="en-US" altLang="ja-JP" sz="1400" dirty="0">
              <a:solidFill>
                <a:schemeClr val="tx1"/>
              </a:solidFill>
              <a:latin typeface="+mn-ea"/>
            </a:endParaRPr>
          </a:p>
          <a:p>
            <a:endParaRPr lang="en-US" altLang="ja-JP" sz="1400" dirty="0" smtClean="0">
              <a:solidFill>
                <a:schemeClr val="tx1"/>
              </a:solidFill>
              <a:latin typeface="+mn-ea"/>
            </a:endParaRPr>
          </a:p>
          <a:p>
            <a:endParaRPr lang="en-US" altLang="ja-JP" sz="1400" dirty="0">
              <a:solidFill>
                <a:schemeClr val="tx1"/>
              </a:solidFill>
              <a:latin typeface="+mn-ea"/>
            </a:endParaRPr>
          </a:p>
          <a:p>
            <a:pPr marL="179388" indent="-179388"/>
            <a:endParaRPr lang="en-US" altLang="ja-JP" sz="1400" dirty="0" smtClean="0">
              <a:solidFill>
                <a:schemeClr val="tx1"/>
              </a:solidFill>
              <a:latin typeface="+mn-ea"/>
            </a:endParaRPr>
          </a:p>
        </p:txBody>
      </p:sp>
      <p:sp>
        <p:nvSpPr>
          <p:cNvPr id="5" name="スライド番号プレースホルダー 4"/>
          <p:cNvSpPr>
            <a:spLocks noGrp="1"/>
          </p:cNvSpPr>
          <p:nvPr>
            <p:ph type="sldNum" sz="quarter" idx="12"/>
          </p:nvPr>
        </p:nvSpPr>
        <p:spPr/>
        <p:txBody>
          <a:bodyPr/>
          <a:lstStyle/>
          <a:p>
            <a:fld id="{9E2A29CB-BA86-48A6-80E1-CB8750A963B5}" type="slidenum">
              <a:rPr lang="ja-JP" altLang="en-US" smtClean="0"/>
              <a:pPr/>
              <a:t>3</a:t>
            </a:fld>
            <a:endParaRPr lang="ja-JP" altLang="en-US" dirty="0"/>
          </a:p>
        </p:txBody>
      </p:sp>
      <p:sp>
        <p:nvSpPr>
          <p:cNvPr id="18" name="正方形/長方形 17"/>
          <p:cNvSpPr/>
          <p:nvPr/>
        </p:nvSpPr>
        <p:spPr>
          <a:xfrm>
            <a:off x="0" y="0"/>
            <a:ext cx="9906000" cy="396000"/>
          </a:xfrm>
          <a:prstGeom prst="rect">
            <a:avLst/>
          </a:prstGeom>
          <a:solidFill>
            <a:schemeClr val="accent5">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866" indent="-92866" algn="ctr"/>
            <a:r>
              <a:rPr lang="en-US" altLang="ja-JP" sz="2000" dirty="0" smtClean="0">
                <a:solidFill>
                  <a:schemeClr val="tx1"/>
                </a:solidFill>
                <a:latin typeface="ＤＦ特太ゴシック体" panose="020B0509000000000000" pitchFamily="49" charset="-128"/>
                <a:ea typeface="ＤＦ特太ゴシック体" panose="020B0509000000000000" pitchFamily="49" charset="-128"/>
              </a:rPr>
              <a:t>Ⅰ</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　補助対象となる費用－③</a:t>
            </a:r>
            <a:endParaRPr lang="en-US" altLang="ja-JP" sz="2000" dirty="0">
              <a:solidFill>
                <a:schemeClr val="tx1"/>
              </a:solidFill>
              <a:latin typeface="ＤＦ特太ゴシック体" panose="020B0509000000000000" pitchFamily="49" charset="-128"/>
              <a:ea typeface="ＤＦ特太ゴシック体" panose="020B0509000000000000" pitchFamily="49" charset="-128"/>
            </a:endParaRPr>
          </a:p>
        </p:txBody>
      </p:sp>
      <p:graphicFrame>
        <p:nvGraphicFramePr>
          <p:cNvPr id="4" name="表 3"/>
          <p:cNvGraphicFramePr>
            <a:graphicFrameLocks noGrp="1"/>
          </p:cNvGraphicFramePr>
          <p:nvPr>
            <p:extLst/>
          </p:nvPr>
        </p:nvGraphicFramePr>
        <p:xfrm>
          <a:off x="612436" y="916873"/>
          <a:ext cx="2764256" cy="1080120"/>
        </p:xfrm>
        <a:graphic>
          <a:graphicData uri="http://schemas.openxmlformats.org/drawingml/2006/table">
            <a:tbl>
              <a:tblPr firstRow="1" bandRow="1">
                <a:tableStyleId>{5940675A-B579-460E-94D1-54222C63F5DA}</a:tableStyleId>
              </a:tblPr>
              <a:tblGrid>
                <a:gridCol w="2764256">
                  <a:extLst>
                    <a:ext uri="{9D8B030D-6E8A-4147-A177-3AD203B41FA5}">
                      <a16:colId xmlns:a16="http://schemas.microsoft.com/office/drawing/2014/main" val="1967014229"/>
                    </a:ext>
                  </a:extLst>
                </a:gridCol>
              </a:tblGrid>
              <a:tr h="304800">
                <a:tc>
                  <a:txBody>
                    <a:bodyPr/>
                    <a:lstStyle/>
                    <a:p>
                      <a:pPr algn="ctr"/>
                      <a:r>
                        <a:rPr kumimoji="1" lang="ja-JP" altLang="en-US" sz="1400" dirty="0" smtClean="0">
                          <a:latin typeface="+mn-ea"/>
                          <a:ea typeface="+mn-ea"/>
                        </a:rPr>
                        <a:t>令和２年３月当初の利用予定</a:t>
                      </a:r>
                      <a:endParaRPr kumimoji="1" lang="ja-JP" altLang="en-US" sz="1400" dirty="0">
                        <a:latin typeface="+mn-ea"/>
                        <a:ea typeface="+mn-ea"/>
                      </a:endParaRPr>
                    </a:p>
                  </a:txBody>
                  <a:tcPr>
                    <a:solidFill>
                      <a:schemeClr val="bg1">
                        <a:lumMod val="85000"/>
                      </a:schemeClr>
                    </a:solidFill>
                  </a:tcPr>
                </a:tc>
                <a:extLst>
                  <a:ext uri="{0D108BD9-81ED-4DB2-BD59-A6C34878D82A}">
                    <a16:rowId xmlns:a16="http://schemas.microsoft.com/office/drawing/2014/main" val="2500781126"/>
                  </a:ext>
                </a:extLst>
              </a:tr>
              <a:tr h="775320">
                <a:tc>
                  <a:txBody>
                    <a:bodyPr/>
                    <a:lstStyle/>
                    <a:p>
                      <a:r>
                        <a:rPr kumimoji="1" lang="ja-JP" altLang="en-US" sz="1400" dirty="0" smtClean="0">
                          <a:latin typeface="+mn-ea"/>
                          <a:ea typeface="+mn-ea"/>
                        </a:rPr>
                        <a:t>・　平日に週１日利用（月４日）。</a:t>
                      </a:r>
                      <a:endParaRPr kumimoji="1" lang="en-US" altLang="ja-JP" sz="1400" dirty="0" smtClean="0">
                        <a:latin typeface="+mn-ea"/>
                        <a:ea typeface="+mn-ea"/>
                      </a:endParaRPr>
                    </a:p>
                    <a:p>
                      <a:r>
                        <a:rPr kumimoji="1" lang="ja-JP" altLang="en-US" sz="1400" dirty="0" smtClean="0">
                          <a:latin typeface="+mn-ea"/>
                          <a:ea typeface="+mn-ea"/>
                        </a:rPr>
                        <a:t>・　延長支援加算はなし。</a:t>
                      </a:r>
                      <a:endParaRPr kumimoji="1" lang="en-US" altLang="ja-JP" sz="1400" dirty="0" smtClean="0">
                        <a:latin typeface="+mn-ea"/>
                        <a:ea typeface="+mn-ea"/>
                      </a:endParaRPr>
                    </a:p>
                  </a:txBody>
                  <a:tcPr anchor="ctr"/>
                </a:tc>
                <a:extLst>
                  <a:ext uri="{0D108BD9-81ED-4DB2-BD59-A6C34878D82A}">
                    <a16:rowId xmlns:a16="http://schemas.microsoft.com/office/drawing/2014/main" val="1266675539"/>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368219092"/>
              </p:ext>
            </p:extLst>
          </p:nvPr>
        </p:nvGraphicFramePr>
        <p:xfrm>
          <a:off x="5388943" y="836712"/>
          <a:ext cx="4104456" cy="1067914"/>
        </p:xfrm>
        <a:graphic>
          <a:graphicData uri="http://schemas.openxmlformats.org/drawingml/2006/table">
            <a:tbl>
              <a:tblPr firstRow="1" bandRow="1">
                <a:tableStyleId>{5940675A-B579-460E-94D1-54222C63F5DA}</a:tableStyleId>
              </a:tblPr>
              <a:tblGrid>
                <a:gridCol w="4104456">
                  <a:extLst>
                    <a:ext uri="{9D8B030D-6E8A-4147-A177-3AD203B41FA5}">
                      <a16:colId xmlns:a16="http://schemas.microsoft.com/office/drawing/2014/main" val="1967014229"/>
                    </a:ext>
                  </a:extLst>
                </a:gridCol>
              </a:tblGrid>
              <a:tr h="278286">
                <a:tc>
                  <a:txBody>
                    <a:bodyPr/>
                    <a:lstStyle/>
                    <a:p>
                      <a:pPr algn="ctr"/>
                      <a:r>
                        <a:rPr kumimoji="1" lang="ja-JP" altLang="en-US" sz="1400" dirty="0" smtClean="0">
                          <a:latin typeface="+mn-ea"/>
                          <a:ea typeface="+mn-ea"/>
                        </a:rPr>
                        <a:t>令和２年４月の利用</a:t>
                      </a:r>
                      <a:endParaRPr kumimoji="1" lang="ja-JP" altLang="en-US" sz="1400" dirty="0">
                        <a:latin typeface="+mn-ea"/>
                        <a:ea typeface="+mn-ea"/>
                      </a:endParaRPr>
                    </a:p>
                  </a:txBody>
                  <a:tcPr>
                    <a:solidFill>
                      <a:schemeClr val="bg1">
                        <a:lumMod val="85000"/>
                      </a:schemeClr>
                    </a:solidFill>
                  </a:tcPr>
                </a:tc>
                <a:extLst>
                  <a:ext uri="{0D108BD9-81ED-4DB2-BD59-A6C34878D82A}">
                    <a16:rowId xmlns:a16="http://schemas.microsoft.com/office/drawing/2014/main" val="2500781126"/>
                  </a:ext>
                </a:extLst>
              </a:tr>
              <a:tr h="763114">
                <a:tc>
                  <a:txBody>
                    <a:bodyPr/>
                    <a:lstStyle/>
                    <a:p>
                      <a:r>
                        <a:rPr kumimoji="1" lang="ja-JP" altLang="en-US" sz="1400" dirty="0" smtClean="0">
                          <a:latin typeface="+mn-ea"/>
                          <a:ea typeface="+mn-ea"/>
                        </a:rPr>
                        <a:t>・　平日に週２日利用（月８日）。（</a:t>
                      </a:r>
                      <a:r>
                        <a:rPr kumimoji="1" lang="en-US" altLang="ja-JP" sz="1400" dirty="0" smtClean="0">
                          <a:latin typeface="+mn-ea"/>
                          <a:ea typeface="+mn-ea"/>
                        </a:rPr>
                        <a:t>※</a:t>
                      </a:r>
                      <a:r>
                        <a:rPr kumimoji="1" lang="ja-JP" altLang="en-US" sz="1400" dirty="0" smtClean="0">
                          <a:latin typeface="+mn-ea"/>
                          <a:ea typeface="+mn-ea"/>
                        </a:rPr>
                        <a:t>支給量を４日増）</a:t>
                      </a:r>
                      <a:endParaRPr kumimoji="1" lang="en-US" altLang="ja-JP" sz="1400" dirty="0" smtClean="0">
                        <a:latin typeface="+mn-ea"/>
                        <a:ea typeface="+mn-ea"/>
                      </a:endParaRPr>
                    </a:p>
                    <a:p>
                      <a:r>
                        <a:rPr kumimoji="1" lang="ja-JP" altLang="en-US" sz="1400" dirty="0" smtClean="0">
                          <a:latin typeface="+mn-ea"/>
                          <a:ea typeface="+mn-ea"/>
                        </a:rPr>
                        <a:t>・　通所による支援が月４日、代替的支援が月４日。</a:t>
                      </a:r>
                      <a:endParaRPr kumimoji="1" lang="en-US" altLang="ja-JP" sz="1400" dirty="0" smtClean="0">
                        <a:latin typeface="+mn-ea"/>
                        <a:ea typeface="+mn-ea"/>
                      </a:endParaRPr>
                    </a:p>
                    <a:p>
                      <a:r>
                        <a:rPr kumimoji="1" lang="ja-JP" altLang="en-US" sz="1400" dirty="0" smtClean="0">
                          <a:latin typeface="+mn-ea"/>
                          <a:ea typeface="+mn-ea"/>
                        </a:rPr>
                        <a:t>・　延長支援加算も算定。</a:t>
                      </a:r>
                      <a:endParaRPr kumimoji="1" lang="en-US" altLang="ja-JP" sz="1400" dirty="0" smtClean="0">
                        <a:latin typeface="+mn-ea"/>
                        <a:ea typeface="+mn-ea"/>
                      </a:endParaRPr>
                    </a:p>
                  </a:txBody>
                  <a:tcPr anchor="ctr"/>
                </a:tc>
                <a:extLst>
                  <a:ext uri="{0D108BD9-81ED-4DB2-BD59-A6C34878D82A}">
                    <a16:rowId xmlns:a16="http://schemas.microsoft.com/office/drawing/2014/main" val="1266675539"/>
                  </a:ext>
                </a:extLst>
              </a:tr>
            </a:tbl>
          </a:graphicData>
        </a:graphic>
      </p:graphicFrame>
      <p:sp>
        <p:nvSpPr>
          <p:cNvPr id="8" name="右矢印 7"/>
          <p:cNvSpPr/>
          <p:nvPr/>
        </p:nvSpPr>
        <p:spPr>
          <a:xfrm>
            <a:off x="3944888" y="1098064"/>
            <a:ext cx="792088" cy="936104"/>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26" name="正方形/長方形 25"/>
          <p:cNvSpPr/>
          <p:nvPr/>
        </p:nvSpPr>
        <p:spPr>
          <a:xfrm>
            <a:off x="7184863" y="2709000"/>
            <a:ext cx="2232634" cy="720000"/>
          </a:xfrm>
          <a:prstGeom prst="rect">
            <a:avLst/>
          </a:prstGeom>
          <a:solidFill>
            <a:schemeClr val="accent3">
              <a:lumMod val="20000"/>
              <a:lumOff val="80000"/>
            </a:schemeClr>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r>
              <a:rPr lang="ja-JP" altLang="en-US" sz="1200" dirty="0" smtClean="0">
                <a:solidFill>
                  <a:schemeClr val="tx1"/>
                </a:solidFill>
                <a:latin typeface="+mn-ea"/>
              </a:rPr>
              <a:t>・　４日の代替的支援に係る休日単価での基本報酬と延長支援加算の費用。</a:t>
            </a:r>
            <a:endParaRPr lang="en-US" altLang="ja-JP" sz="1200" dirty="0" smtClean="0">
              <a:solidFill>
                <a:schemeClr val="tx1"/>
              </a:solidFill>
              <a:latin typeface="+mn-ea"/>
            </a:endParaRPr>
          </a:p>
        </p:txBody>
      </p:sp>
      <p:cxnSp>
        <p:nvCxnSpPr>
          <p:cNvPr id="27" name="直線矢印コネクタ 26"/>
          <p:cNvCxnSpPr>
            <a:stCxn id="26" idx="1"/>
          </p:cNvCxnSpPr>
          <p:nvPr/>
        </p:nvCxnSpPr>
        <p:spPr>
          <a:xfrm flipH="1">
            <a:off x="6555291" y="3069000"/>
            <a:ext cx="629572" cy="0"/>
          </a:xfrm>
          <a:prstGeom prst="straightConnector1">
            <a:avLst/>
          </a:prstGeom>
          <a:ln w="1905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a:stCxn id="31" idx="3"/>
          </p:cNvCxnSpPr>
          <p:nvPr/>
        </p:nvCxnSpPr>
        <p:spPr>
          <a:xfrm>
            <a:off x="2381512" y="3013199"/>
            <a:ext cx="843296" cy="0"/>
          </a:xfrm>
          <a:prstGeom prst="straightConnector1">
            <a:avLst/>
          </a:prstGeom>
          <a:ln w="1905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30" name="正方形/長方形 29"/>
          <p:cNvSpPr/>
          <p:nvPr/>
        </p:nvSpPr>
        <p:spPr>
          <a:xfrm>
            <a:off x="417855" y="3787604"/>
            <a:ext cx="1963656" cy="721516"/>
          </a:xfrm>
          <a:prstGeom prst="rect">
            <a:avLst/>
          </a:prstGeom>
          <a:solidFill>
            <a:schemeClr val="accent3">
              <a:lumMod val="20000"/>
              <a:lumOff val="80000"/>
            </a:schemeClr>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r>
              <a:rPr lang="ja-JP" altLang="en-US" sz="1200" dirty="0" smtClean="0">
                <a:solidFill>
                  <a:schemeClr val="tx1"/>
                </a:solidFill>
                <a:latin typeface="+mn-ea"/>
              </a:rPr>
              <a:t>・　４日の通所による支援に係る平日単価での基本報酬。</a:t>
            </a:r>
            <a:endParaRPr lang="en-US" altLang="ja-JP" sz="1200" dirty="0" smtClean="0">
              <a:solidFill>
                <a:schemeClr val="tx1"/>
              </a:solidFill>
              <a:latin typeface="+mn-ea"/>
            </a:endParaRPr>
          </a:p>
        </p:txBody>
      </p:sp>
      <p:cxnSp>
        <p:nvCxnSpPr>
          <p:cNvPr id="39" name="直線矢印コネクタ 38"/>
          <p:cNvCxnSpPr>
            <a:stCxn id="26" idx="1"/>
          </p:cNvCxnSpPr>
          <p:nvPr/>
        </p:nvCxnSpPr>
        <p:spPr>
          <a:xfrm flipH="1">
            <a:off x="6555291" y="3069000"/>
            <a:ext cx="629572" cy="718604"/>
          </a:xfrm>
          <a:prstGeom prst="straightConnector1">
            <a:avLst/>
          </a:prstGeom>
          <a:ln w="1905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42" name="正方形/長方形 41"/>
          <p:cNvSpPr/>
          <p:nvPr/>
        </p:nvSpPr>
        <p:spPr>
          <a:xfrm>
            <a:off x="7257256" y="3717032"/>
            <a:ext cx="2160016" cy="1008000"/>
          </a:xfrm>
          <a:prstGeom prst="rect">
            <a:avLst/>
          </a:prstGeom>
          <a:solidFill>
            <a:srgbClr val="00B05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endParaRPr lang="en-US" altLang="ja-JP" sz="1200" b="1" dirty="0">
              <a:solidFill>
                <a:schemeClr val="bg1"/>
              </a:solidFill>
              <a:latin typeface="+mn-ea"/>
            </a:endParaRPr>
          </a:p>
          <a:p>
            <a:r>
              <a:rPr lang="ja-JP" altLang="en-US" sz="1200" b="1" dirty="0" smtClean="0">
                <a:solidFill>
                  <a:schemeClr val="bg1"/>
                </a:solidFill>
                <a:latin typeface="+mn-ea"/>
              </a:rPr>
              <a:t>②代替的支援報酬も</a:t>
            </a:r>
            <a:r>
              <a:rPr lang="ja-JP" altLang="en-US" sz="1200" b="1" smtClean="0">
                <a:solidFill>
                  <a:schemeClr val="bg1"/>
                </a:solidFill>
                <a:latin typeface="+mn-ea"/>
              </a:rPr>
              <a:t>、③従前報酬</a:t>
            </a:r>
            <a:r>
              <a:rPr lang="ja-JP" altLang="en-US" sz="1200" b="1" dirty="0" smtClean="0">
                <a:solidFill>
                  <a:schemeClr val="bg1"/>
                </a:solidFill>
                <a:latin typeface="+mn-ea"/>
              </a:rPr>
              <a:t>と④かかり増し報酬に分かれるが、いずれも補助対象となるため、分けて計算する必要はない。</a:t>
            </a:r>
            <a:endParaRPr lang="en-US" altLang="ja-JP" sz="1200" b="1" dirty="0">
              <a:solidFill>
                <a:schemeClr val="bg1"/>
              </a:solidFill>
              <a:latin typeface="+mn-ea"/>
            </a:endParaRPr>
          </a:p>
          <a:p>
            <a:pPr marL="179388" indent="-179388"/>
            <a:endParaRPr lang="en-US" altLang="ja-JP" sz="1200" b="1" dirty="0" smtClean="0">
              <a:solidFill>
                <a:schemeClr val="bg1"/>
              </a:solidFill>
              <a:latin typeface="+mn-ea"/>
            </a:endParaRPr>
          </a:p>
        </p:txBody>
      </p:sp>
      <p:cxnSp>
        <p:nvCxnSpPr>
          <p:cNvPr id="22" name="直線矢印コネクタ 21"/>
          <p:cNvCxnSpPr>
            <a:stCxn id="30" idx="3"/>
          </p:cNvCxnSpPr>
          <p:nvPr/>
        </p:nvCxnSpPr>
        <p:spPr>
          <a:xfrm>
            <a:off x="2381511" y="4148362"/>
            <a:ext cx="843297" cy="718"/>
          </a:xfrm>
          <a:prstGeom prst="straightConnector1">
            <a:avLst/>
          </a:prstGeom>
          <a:ln w="19050">
            <a:solidFill>
              <a:srgbClr val="00B05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417855" y="2573057"/>
            <a:ext cx="1963657" cy="880283"/>
          </a:xfrm>
          <a:prstGeom prst="rect">
            <a:avLst/>
          </a:prstGeom>
          <a:solidFill>
            <a:schemeClr val="accent3">
              <a:lumMod val="20000"/>
              <a:lumOff val="80000"/>
            </a:schemeClr>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r>
              <a:rPr lang="ja-JP" altLang="en-US" sz="1200" dirty="0" smtClean="0">
                <a:solidFill>
                  <a:schemeClr val="tx1"/>
                </a:solidFill>
                <a:latin typeface="+mn-ea"/>
              </a:rPr>
              <a:t>・　４日の通所による支援に係る、平日単価と休業日単価の差額と、延長支援加算の費用。</a:t>
            </a:r>
            <a:endParaRPr lang="en-US" altLang="ja-JP" sz="1200" dirty="0" smtClean="0">
              <a:solidFill>
                <a:schemeClr val="tx1"/>
              </a:solidFill>
              <a:latin typeface="+mn-ea"/>
            </a:endParaRPr>
          </a:p>
        </p:txBody>
      </p:sp>
      <p:sp>
        <p:nvSpPr>
          <p:cNvPr id="32" name="正方形/長方形 31"/>
          <p:cNvSpPr/>
          <p:nvPr/>
        </p:nvSpPr>
        <p:spPr>
          <a:xfrm>
            <a:off x="222512" y="5150758"/>
            <a:ext cx="9411008" cy="1590610"/>
          </a:xfrm>
          <a:prstGeom prst="rect">
            <a:avLst/>
          </a:prstGeom>
          <a:solidFill>
            <a:schemeClr val="accent2">
              <a:lumMod val="20000"/>
              <a:lumOff val="80000"/>
            </a:schemeClr>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r>
              <a:rPr lang="ja-JP" altLang="en-US" sz="1200" b="1" u="sng" dirty="0" smtClean="0">
                <a:solidFill>
                  <a:schemeClr val="tx1"/>
                </a:solidFill>
                <a:effectLst>
                  <a:outerShdw blurRad="38100" dist="38100" dir="2700000" algn="tl">
                    <a:srgbClr val="000000">
                      <a:alpha val="43137"/>
                    </a:srgbClr>
                  </a:outerShdw>
                </a:effectLst>
                <a:latin typeface="+mn-ea"/>
              </a:rPr>
              <a:t>注：増加した利用日数と代替的支援について</a:t>
            </a:r>
            <a:endParaRPr lang="en-US" altLang="ja-JP" sz="1200" b="1" u="sng" dirty="0" smtClean="0">
              <a:solidFill>
                <a:schemeClr val="tx1"/>
              </a:solidFill>
              <a:effectLst>
                <a:outerShdw blurRad="38100" dist="38100" dir="2700000" algn="tl">
                  <a:srgbClr val="000000">
                    <a:alpha val="43137"/>
                  </a:srgbClr>
                </a:outerShdw>
              </a:effectLst>
              <a:latin typeface="+mn-ea"/>
            </a:endParaRPr>
          </a:p>
          <a:p>
            <a:pPr marL="179388" indent="-179388"/>
            <a:endParaRPr lang="en-US" altLang="ja-JP" sz="700" dirty="0" smtClean="0">
              <a:solidFill>
                <a:schemeClr val="tx1"/>
              </a:solidFill>
              <a:latin typeface="+mn-ea"/>
            </a:endParaRPr>
          </a:p>
          <a:p>
            <a:pPr marL="179388" indent="-179388"/>
            <a:r>
              <a:rPr lang="ja-JP" altLang="en-US" sz="1200" dirty="0" smtClean="0">
                <a:solidFill>
                  <a:schemeClr val="tx1"/>
                </a:solidFill>
                <a:latin typeface="+mn-ea"/>
              </a:rPr>
              <a:t>　○　令和２年３月当初の利用予定の利用日数から増加があり、かつ、代替的支援も生じている場合、増加した利用日数が代替的支援に充てられているものとして計算すること。（支給量を増やした場合に限る）</a:t>
            </a:r>
            <a:endParaRPr lang="en-US" altLang="ja-JP" sz="1200" dirty="0" smtClean="0">
              <a:solidFill>
                <a:schemeClr val="tx1"/>
              </a:solidFill>
              <a:latin typeface="+mn-ea"/>
            </a:endParaRPr>
          </a:p>
          <a:p>
            <a:pPr marL="179388" indent="-179388"/>
            <a:r>
              <a:rPr lang="ja-JP" altLang="en-US" sz="1200" dirty="0" smtClean="0">
                <a:solidFill>
                  <a:schemeClr val="tx1"/>
                </a:solidFill>
                <a:latin typeface="+mn-ea"/>
              </a:rPr>
              <a:t>　○　上記の例では、もともと予定していた４日を代替的支援で、増加した４日が通所による支援と解釈すれば、利用者負担の全てが補助対象となるが、このようには解釈せず、代替的支援の４日分が増加した４日分であるとして取り扱う。</a:t>
            </a:r>
            <a:endParaRPr lang="en-US" altLang="ja-JP" sz="1200" dirty="0" smtClean="0">
              <a:solidFill>
                <a:schemeClr val="tx1"/>
              </a:solidFill>
              <a:latin typeface="+mn-ea"/>
            </a:endParaRPr>
          </a:p>
          <a:p>
            <a:pPr marL="179388" indent="-179388"/>
            <a:r>
              <a:rPr lang="ja-JP" altLang="en-US" sz="1200" dirty="0" smtClean="0">
                <a:solidFill>
                  <a:schemeClr val="tx1"/>
                </a:solidFill>
                <a:latin typeface="+mn-ea"/>
              </a:rPr>
              <a:t>　○　仮に、増加した分が４日で、代替的支援が３日の場合、代替的支援の３日は全て増加した分とした上で、残る増加した１日分は通所による支援のかかり増しとして取り扱う。</a:t>
            </a:r>
            <a:endParaRPr lang="en-US" altLang="ja-JP" sz="1200" dirty="0" smtClean="0">
              <a:solidFill>
                <a:schemeClr val="tx1"/>
              </a:solidFill>
              <a:latin typeface="+mn-ea"/>
            </a:endParaRPr>
          </a:p>
        </p:txBody>
      </p:sp>
      <p:sp>
        <p:nvSpPr>
          <p:cNvPr id="20" name="正方形/長方形 19"/>
          <p:cNvSpPr/>
          <p:nvPr/>
        </p:nvSpPr>
        <p:spPr>
          <a:xfrm>
            <a:off x="4632716" y="2273968"/>
            <a:ext cx="697258" cy="2440256"/>
          </a:xfrm>
          <a:prstGeom prst="rect">
            <a:avLst/>
          </a:prstGeom>
          <a:solidFill>
            <a:srgbClr val="FF0000">
              <a:alpha val="15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endParaRPr lang="en-US" altLang="ja-JP" sz="1400" dirty="0" smtClean="0">
              <a:solidFill>
                <a:schemeClr val="tx1"/>
              </a:solidFill>
              <a:latin typeface="+mn-ea"/>
            </a:endParaRPr>
          </a:p>
        </p:txBody>
      </p:sp>
      <p:sp>
        <p:nvSpPr>
          <p:cNvPr id="21" name="楕円 20"/>
          <p:cNvSpPr/>
          <p:nvPr/>
        </p:nvSpPr>
        <p:spPr>
          <a:xfrm>
            <a:off x="7160031" y="2235469"/>
            <a:ext cx="1443630" cy="369649"/>
          </a:xfrm>
          <a:prstGeom prst="ellipse">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補助対象</a:t>
            </a:r>
            <a:endParaRPr kumimoji="1" lang="ja-JP" altLang="en-US" sz="1400" dirty="0">
              <a:solidFill>
                <a:schemeClr val="tx1"/>
              </a:solidFill>
            </a:endParaRPr>
          </a:p>
        </p:txBody>
      </p:sp>
      <p:sp>
        <p:nvSpPr>
          <p:cNvPr id="23" name="楕円 22"/>
          <p:cNvSpPr/>
          <p:nvPr/>
        </p:nvSpPr>
        <p:spPr>
          <a:xfrm>
            <a:off x="2072680" y="4725144"/>
            <a:ext cx="2480597" cy="369649"/>
          </a:xfrm>
          <a:prstGeom prst="ellipse">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利用者に請求する分</a:t>
            </a:r>
            <a:endParaRPr kumimoji="1" lang="ja-JP" altLang="en-US" sz="1400" dirty="0">
              <a:solidFill>
                <a:schemeClr val="tx1"/>
              </a:solidFill>
            </a:endParaRPr>
          </a:p>
        </p:txBody>
      </p:sp>
      <p:sp>
        <p:nvSpPr>
          <p:cNvPr id="24" name="正方形/長方形 23"/>
          <p:cNvSpPr/>
          <p:nvPr/>
        </p:nvSpPr>
        <p:spPr>
          <a:xfrm>
            <a:off x="4664968" y="3501008"/>
            <a:ext cx="288032" cy="1201297"/>
          </a:xfrm>
          <a:prstGeom prst="rect">
            <a:avLst/>
          </a:prstGeom>
          <a:pattFill prst="wdUpDiag">
            <a:fgClr>
              <a:schemeClr val="accent6">
                <a:lumMod val="40000"/>
                <a:lumOff val="60000"/>
              </a:schemeClr>
            </a:fgClr>
            <a:bgClr>
              <a:schemeClr val="bg1"/>
            </a:bgClr>
          </a:pattFill>
          <a:ln w="952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algn="ctr"/>
            <a:endParaRPr lang="ja-JP" altLang="en-US" sz="1400" dirty="0">
              <a:solidFill>
                <a:srgbClr val="FF0000"/>
              </a:solidFill>
              <a:latin typeface="+mn-ea"/>
            </a:endParaRPr>
          </a:p>
        </p:txBody>
      </p:sp>
      <p:cxnSp>
        <p:nvCxnSpPr>
          <p:cNvPr id="25" name="直線矢印コネクタ 24"/>
          <p:cNvCxnSpPr/>
          <p:nvPr/>
        </p:nvCxnSpPr>
        <p:spPr>
          <a:xfrm flipV="1">
            <a:off x="4348547" y="4212567"/>
            <a:ext cx="461755" cy="603954"/>
          </a:xfrm>
          <a:prstGeom prst="straightConnector1">
            <a:avLst/>
          </a:prstGeom>
          <a:ln w="19050">
            <a:solidFill>
              <a:srgbClr val="FF000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28" name="L 字 27"/>
          <p:cNvSpPr/>
          <p:nvPr/>
        </p:nvSpPr>
        <p:spPr>
          <a:xfrm rot="10800000">
            <a:off x="4572629" y="2261252"/>
            <a:ext cx="757345" cy="2463780"/>
          </a:xfrm>
          <a:prstGeom prst="corner">
            <a:avLst>
              <a:gd name="adj1" fmla="val 159440"/>
              <a:gd name="adj2" fmla="val 52173"/>
            </a:avLst>
          </a:prstGeom>
          <a:noFill/>
          <a:ln w="47625">
            <a:solidFill>
              <a:srgbClr val="00B0F0"/>
            </a:solidFill>
            <a:prstDash val="sysDot"/>
          </a:ln>
          <a:effectLst>
            <a:glow rad="101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4664968" y="2477806"/>
            <a:ext cx="648000" cy="396000"/>
          </a:xfrm>
          <a:prstGeom prst="rect">
            <a:avLst/>
          </a:prstGeom>
          <a:solidFill>
            <a:srgbClr val="FF000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lgn="ctr"/>
            <a:r>
              <a:rPr lang="ja-JP" altLang="en-US" sz="1200" b="1" dirty="0" smtClean="0">
                <a:solidFill>
                  <a:schemeClr val="bg1"/>
                </a:solidFill>
                <a:latin typeface="+mn-ea"/>
              </a:rPr>
              <a:t>１割</a:t>
            </a:r>
            <a:endParaRPr lang="en-US" altLang="ja-JP" sz="1200" b="1" dirty="0" smtClean="0">
              <a:solidFill>
                <a:schemeClr val="bg1"/>
              </a:solidFill>
              <a:latin typeface="+mn-ea"/>
            </a:endParaRPr>
          </a:p>
          <a:p>
            <a:pPr marL="179388" indent="-179388" algn="ctr"/>
            <a:r>
              <a:rPr lang="ja-JP" altLang="en-US" sz="1200" b="1" dirty="0" smtClean="0">
                <a:solidFill>
                  <a:schemeClr val="bg1"/>
                </a:solidFill>
                <a:latin typeface="+mn-ea"/>
              </a:rPr>
              <a:t>相当額</a:t>
            </a:r>
            <a:endParaRPr lang="en-US" altLang="ja-JP" sz="1200" b="1" dirty="0" smtClean="0">
              <a:solidFill>
                <a:schemeClr val="bg1"/>
              </a:solidFill>
              <a:latin typeface="+mn-ea"/>
            </a:endParaRPr>
          </a:p>
        </p:txBody>
      </p:sp>
      <p:cxnSp>
        <p:nvCxnSpPr>
          <p:cNvPr id="35" name="直線矢印コネクタ 34"/>
          <p:cNvCxnSpPr/>
          <p:nvPr/>
        </p:nvCxnSpPr>
        <p:spPr>
          <a:xfrm flipH="1">
            <a:off x="5151862" y="2573057"/>
            <a:ext cx="2289309" cy="634147"/>
          </a:xfrm>
          <a:prstGeom prst="straightConnector1">
            <a:avLst/>
          </a:prstGeom>
          <a:ln w="19050">
            <a:solidFill>
              <a:srgbClr val="00B0F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37" name="正方形/長方形 36"/>
          <p:cNvSpPr/>
          <p:nvPr/>
        </p:nvSpPr>
        <p:spPr>
          <a:xfrm>
            <a:off x="3277101" y="3889685"/>
            <a:ext cx="1120730" cy="266796"/>
          </a:xfrm>
          <a:prstGeom prst="rect">
            <a:avLst/>
          </a:prstGeom>
          <a:solidFill>
            <a:srgbClr val="00B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lgn="ctr"/>
            <a:r>
              <a:rPr lang="ja-JP" altLang="en-US" sz="1200" b="1" dirty="0" smtClean="0">
                <a:solidFill>
                  <a:schemeClr val="bg1"/>
                </a:solidFill>
                <a:latin typeface="+mn-ea"/>
              </a:rPr>
              <a:t>従前通所報酬</a:t>
            </a:r>
            <a:endParaRPr lang="en-US" altLang="ja-JP" sz="1200" b="1" dirty="0" smtClean="0">
              <a:solidFill>
                <a:schemeClr val="bg1"/>
              </a:solidFill>
              <a:latin typeface="+mn-ea"/>
            </a:endParaRPr>
          </a:p>
        </p:txBody>
      </p:sp>
    </p:spTree>
    <p:extLst>
      <p:ext uri="{BB962C8B-B14F-4D97-AF65-F5344CB8AC3E}">
        <p14:creationId xmlns:p14="http://schemas.microsoft.com/office/powerpoint/2010/main" val="1796791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p:txBody>
          <a:bodyPr/>
          <a:lstStyle/>
          <a:p>
            <a:fld id="{9E2A29CB-BA86-48A6-80E1-CB8750A963B5}" type="slidenum">
              <a:rPr lang="ja-JP" altLang="en-US" smtClean="0"/>
              <a:pPr/>
              <a:t>4</a:t>
            </a:fld>
            <a:endParaRPr lang="ja-JP" altLang="en-US" dirty="0"/>
          </a:p>
        </p:txBody>
      </p:sp>
      <p:sp>
        <p:nvSpPr>
          <p:cNvPr id="18" name="正方形/長方形 17"/>
          <p:cNvSpPr/>
          <p:nvPr/>
        </p:nvSpPr>
        <p:spPr>
          <a:xfrm>
            <a:off x="0" y="0"/>
            <a:ext cx="9906000" cy="396000"/>
          </a:xfrm>
          <a:prstGeom prst="rect">
            <a:avLst/>
          </a:prstGeom>
          <a:solidFill>
            <a:schemeClr val="accent5">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866" indent="-92866" algn="ctr"/>
            <a:r>
              <a:rPr lang="en-US" altLang="ja-JP" sz="2000" dirty="0" smtClean="0">
                <a:solidFill>
                  <a:schemeClr val="tx1"/>
                </a:solidFill>
                <a:latin typeface="ＤＦ特太ゴシック体" panose="020B0509000000000000" pitchFamily="49" charset="-128"/>
                <a:ea typeface="ＤＦ特太ゴシック体" panose="020B0509000000000000" pitchFamily="49" charset="-128"/>
              </a:rPr>
              <a:t>Ⅰ</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　補助対象となる費用－④</a:t>
            </a:r>
            <a:endParaRPr lang="en-US" altLang="ja-JP" sz="20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19" name="正方形/長方形 18"/>
          <p:cNvSpPr/>
          <p:nvPr/>
        </p:nvSpPr>
        <p:spPr>
          <a:xfrm>
            <a:off x="93000" y="548855"/>
            <a:ext cx="9720000" cy="647897"/>
          </a:xfrm>
          <a:prstGeom prst="rect">
            <a:avLst/>
          </a:prstGeom>
          <a:solidFill>
            <a:schemeClr val="bg1"/>
          </a:solidFill>
          <a:ln w="19050">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r>
              <a:rPr lang="ja-JP" altLang="en-US" sz="1400" dirty="0" smtClean="0">
                <a:solidFill>
                  <a:schemeClr val="tx1"/>
                </a:solidFill>
                <a:latin typeface="+mn-ea"/>
              </a:rPr>
              <a:t>○　利用者負担額は、それぞれの分類に跨がる形で発生する。</a:t>
            </a:r>
            <a:endParaRPr lang="en-US" altLang="ja-JP" sz="1400" dirty="0" smtClean="0">
              <a:solidFill>
                <a:schemeClr val="tx1"/>
              </a:solidFill>
              <a:latin typeface="+mn-ea"/>
            </a:endParaRPr>
          </a:p>
          <a:p>
            <a:pPr marL="179388" indent="-179388"/>
            <a:endParaRPr lang="en-US" altLang="ja-JP" sz="1400" dirty="0">
              <a:solidFill>
                <a:schemeClr val="tx1"/>
              </a:solidFill>
              <a:latin typeface="+mn-ea"/>
            </a:endParaRPr>
          </a:p>
          <a:p>
            <a:pPr marL="179388" indent="-179388"/>
            <a:r>
              <a:rPr lang="ja-JP" altLang="en-US" sz="1400" dirty="0" smtClean="0">
                <a:solidFill>
                  <a:schemeClr val="tx1"/>
                </a:solidFill>
                <a:latin typeface="+mn-ea"/>
              </a:rPr>
              <a:t>○　</a:t>
            </a:r>
            <a:r>
              <a:rPr lang="en-US" altLang="ja-JP" sz="1400" dirty="0" smtClean="0">
                <a:solidFill>
                  <a:schemeClr val="tx1"/>
                </a:solidFill>
                <a:latin typeface="+mn-ea"/>
              </a:rPr>
              <a:t>【</a:t>
            </a:r>
            <a:r>
              <a:rPr lang="ja-JP" altLang="en-US" sz="1400" dirty="0" smtClean="0">
                <a:solidFill>
                  <a:schemeClr val="tx1"/>
                </a:solidFill>
                <a:latin typeface="+mn-ea"/>
              </a:rPr>
              <a:t>①③</a:t>
            </a:r>
            <a:r>
              <a:rPr lang="en-US" altLang="ja-JP" sz="1400" dirty="0" smtClean="0">
                <a:solidFill>
                  <a:schemeClr val="tx1"/>
                </a:solidFill>
                <a:latin typeface="+mn-ea"/>
              </a:rPr>
              <a:t>】</a:t>
            </a:r>
            <a:r>
              <a:rPr lang="ja-JP" altLang="en-US" sz="1400" dirty="0" smtClean="0">
                <a:solidFill>
                  <a:schemeClr val="tx1"/>
                </a:solidFill>
                <a:latin typeface="+mn-ea"/>
              </a:rPr>
              <a:t>以外の部分の１割相当額が補助対象となる。以降、</a:t>
            </a:r>
            <a:r>
              <a:rPr lang="en-US" altLang="ja-JP" sz="1400" dirty="0" smtClean="0">
                <a:solidFill>
                  <a:schemeClr val="tx1"/>
                </a:solidFill>
                <a:latin typeface="+mn-ea"/>
              </a:rPr>
              <a:t>【①</a:t>
            </a:r>
            <a:r>
              <a:rPr lang="ja-JP" altLang="en-US" sz="1400" dirty="0" smtClean="0">
                <a:solidFill>
                  <a:schemeClr val="tx1"/>
                </a:solidFill>
                <a:latin typeface="+mn-ea"/>
              </a:rPr>
              <a:t>③</a:t>
            </a:r>
            <a:r>
              <a:rPr lang="en-US" altLang="ja-JP" sz="1400" dirty="0" smtClean="0">
                <a:solidFill>
                  <a:schemeClr val="tx1"/>
                </a:solidFill>
                <a:latin typeface="+mn-ea"/>
              </a:rPr>
              <a:t>】</a:t>
            </a:r>
            <a:r>
              <a:rPr lang="ja-JP" altLang="en-US" sz="1400" dirty="0" smtClean="0">
                <a:solidFill>
                  <a:schemeClr val="tx1"/>
                </a:solidFill>
                <a:latin typeface="+mn-ea"/>
              </a:rPr>
              <a:t>の部分を</a:t>
            </a:r>
            <a:r>
              <a:rPr lang="ja-JP" altLang="en-US" sz="1400" u="sng" dirty="0" smtClean="0">
                <a:solidFill>
                  <a:srgbClr val="FF0000"/>
                </a:solidFill>
                <a:latin typeface="+mn-ea"/>
              </a:rPr>
              <a:t>「従前通所報酬」という。</a:t>
            </a:r>
            <a:endParaRPr lang="en-US" altLang="ja-JP" sz="1400" u="sng" dirty="0" smtClean="0">
              <a:solidFill>
                <a:srgbClr val="FF0000"/>
              </a:solidFill>
              <a:latin typeface="+mn-ea"/>
            </a:endParaRPr>
          </a:p>
        </p:txBody>
      </p:sp>
      <p:graphicFrame>
        <p:nvGraphicFramePr>
          <p:cNvPr id="11" name="表 10"/>
          <p:cNvGraphicFramePr>
            <a:graphicFrameLocks noGrp="1"/>
          </p:cNvGraphicFramePr>
          <p:nvPr>
            <p:extLst>
              <p:ext uri="{D42A27DB-BD31-4B8C-83A1-F6EECF244321}">
                <p14:modId xmlns:p14="http://schemas.microsoft.com/office/powerpoint/2010/main" val="136799216"/>
              </p:ext>
            </p:extLst>
          </p:nvPr>
        </p:nvGraphicFramePr>
        <p:xfrm>
          <a:off x="2803833" y="3212976"/>
          <a:ext cx="5544000" cy="3427176"/>
        </p:xfrm>
        <a:graphic>
          <a:graphicData uri="http://schemas.openxmlformats.org/drawingml/2006/table">
            <a:tbl>
              <a:tblPr firstRow="1" bandRow="1">
                <a:tableStyleId>{5940675A-B579-460E-94D1-54222C63F5DA}</a:tableStyleId>
              </a:tblPr>
              <a:tblGrid>
                <a:gridCol w="2772000">
                  <a:extLst>
                    <a:ext uri="{9D8B030D-6E8A-4147-A177-3AD203B41FA5}">
                      <a16:colId xmlns:a16="http://schemas.microsoft.com/office/drawing/2014/main" val="3068284437"/>
                    </a:ext>
                  </a:extLst>
                </a:gridCol>
                <a:gridCol w="2772000">
                  <a:extLst>
                    <a:ext uri="{9D8B030D-6E8A-4147-A177-3AD203B41FA5}">
                      <a16:colId xmlns:a16="http://schemas.microsoft.com/office/drawing/2014/main" val="439966029"/>
                    </a:ext>
                  </a:extLst>
                </a:gridCol>
              </a:tblGrid>
              <a:tr h="1713588">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① 通所支援報酬</a:t>
                      </a:r>
                    </a:p>
                    <a:p>
                      <a:r>
                        <a:rPr kumimoji="1" lang="ja-JP" altLang="en-US" sz="1400" baseline="0" dirty="0" smtClean="0"/>
                        <a:t>④ かかり増し報酬</a:t>
                      </a:r>
                      <a:endParaRPr kumimoji="1" lang="en-US" altLang="ja-JP" sz="1400" baseline="0" dirty="0" smtClean="0"/>
                    </a:p>
                    <a:p>
                      <a:endParaRPr kumimoji="1" lang="en-US" altLang="ja-JP" sz="1400" baseline="0" dirty="0" smtClean="0"/>
                    </a:p>
                  </a:txBody>
                  <a:tcPr marL="128004" marR="128004" marT="64024" marB="64024">
                    <a:solidFill>
                      <a:srgbClr val="FFFF00">
                        <a:alpha val="50000"/>
                      </a:srgbClr>
                    </a:solidFill>
                  </a:tcPr>
                </a:tc>
                <a:tc>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r>
                        <a:rPr kumimoji="1" lang="ja-JP" altLang="en-US" sz="1400" baseline="0" dirty="0" smtClean="0"/>
                        <a:t>② 代替的支援報酬</a:t>
                      </a:r>
                      <a:endParaRPr kumimoji="1" lang="ja-JP" altLang="en-US" sz="1400" dirty="0" smtClean="0"/>
                    </a:p>
                    <a:p>
                      <a:pPr algn="r"/>
                      <a:r>
                        <a:rPr kumimoji="1" lang="ja-JP" altLang="en-US" sz="1400" dirty="0" smtClean="0"/>
                        <a:t>④ かかり増し報酬</a:t>
                      </a:r>
                      <a:endParaRPr kumimoji="1" lang="en-US" altLang="ja-JP" sz="1400" dirty="0" smtClean="0"/>
                    </a:p>
                  </a:txBody>
                  <a:tcPr marL="128004" marR="128004" marT="64024" marB="64024">
                    <a:solidFill>
                      <a:srgbClr val="FFFF00">
                        <a:alpha val="50000"/>
                      </a:srgbClr>
                    </a:solidFill>
                  </a:tcPr>
                </a:tc>
                <a:extLst>
                  <a:ext uri="{0D108BD9-81ED-4DB2-BD59-A6C34878D82A}">
                    <a16:rowId xmlns:a16="http://schemas.microsoft.com/office/drawing/2014/main" val="2993600974"/>
                  </a:ext>
                </a:extLst>
              </a:tr>
              <a:tr h="1713588">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① 通所支援報酬</a:t>
                      </a:r>
                    </a:p>
                    <a:p>
                      <a:r>
                        <a:rPr kumimoji="1" lang="ja-JP" altLang="en-US" sz="1400" dirty="0" smtClean="0"/>
                        <a:t>③ 従前報酬</a:t>
                      </a:r>
                      <a:endParaRPr kumimoji="1" lang="en-US" altLang="ja-JP" sz="1400" dirty="0" smtClean="0"/>
                    </a:p>
                  </a:txBody>
                  <a:tcPr marL="128004" marR="128004" marT="64024" marB="64024" anchor="b">
                    <a:solidFill>
                      <a:schemeClr val="bg1"/>
                    </a:solidFill>
                  </a:tcPr>
                </a:tc>
                <a:tc>
                  <a:txBody>
                    <a:bodyPr/>
                    <a:lstStyle/>
                    <a:p>
                      <a:pPr algn="r"/>
                      <a:endParaRPr kumimoji="1" lang="en-US" altLang="ja-JP" sz="1400" strike="noStrike" baseline="0" dirty="0" smtClean="0">
                        <a:solidFill>
                          <a:schemeClr val="tx1"/>
                        </a:solidFill>
                      </a:endParaRPr>
                    </a:p>
                    <a:p>
                      <a:pPr marL="0" marR="0" lvl="0" indent="0" algn="r" defTabSz="990570" rtl="0" eaLnBrk="1" fontAlgn="auto" latinLnBrk="0" hangingPunct="1">
                        <a:lnSpc>
                          <a:spcPct val="100000"/>
                        </a:lnSpc>
                        <a:spcBef>
                          <a:spcPts val="0"/>
                        </a:spcBef>
                        <a:spcAft>
                          <a:spcPts val="0"/>
                        </a:spcAft>
                        <a:buClrTx/>
                        <a:buSzTx/>
                        <a:buFontTx/>
                        <a:buNone/>
                        <a:tabLst/>
                        <a:defRPr/>
                      </a:pPr>
                      <a:r>
                        <a:rPr kumimoji="1" lang="ja-JP" altLang="en-US" sz="1400" dirty="0" smtClean="0"/>
                        <a:t>② 代替的支援報酬</a:t>
                      </a:r>
                    </a:p>
                    <a:p>
                      <a:pPr algn="r"/>
                      <a:r>
                        <a:rPr kumimoji="1" lang="ja-JP" altLang="en-US" sz="1400" strike="noStrike" baseline="0" dirty="0" smtClean="0">
                          <a:solidFill>
                            <a:schemeClr val="tx1"/>
                          </a:solidFill>
                        </a:rPr>
                        <a:t>③ 従前報酬</a:t>
                      </a:r>
                      <a:endParaRPr kumimoji="1" lang="en-US" altLang="ja-JP" sz="1400" strike="noStrike" baseline="0" dirty="0" smtClean="0">
                        <a:solidFill>
                          <a:schemeClr val="tx1"/>
                        </a:solidFill>
                      </a:endParaRPr>
                    </a:p>
                  </a:txBody>
                  <a:tcPr marL="128004" marR="128004" marT="64024" marB="64024" anchor="b">
                    <a:solidFill>
                      <a:srgbClr val="FFFF00">
                        <a:alpha val="50000"/>
                      </a:srgbClr>
                    </a:solidFill>
                  </a:tcPr>
                </a:tc>
                <a:extLst>
                  <a:ext uri="{0D108BD9-81ED-4DB2-BD59-A6C34878D82A}">
                    <a16:rowId xmlns:a16="http://schemas.microsoft.com/office/drawing/2014/main" val="2324220667"/>
                  </a:ext>
                </a:extLst>
              </a:tr>
            </a:tbl>
          </a:graphicData>
        </a:graphic>
      </p:graphicFrame>
      <p:sp>
        <p:nvSpPr>
          <p:cNvPr id="13" name="正方形/長方形 12"/>
          <p:cNvSpPr/>
          <p:nvPr/>
        </p:nvSpPr>
        <p:spPr>
          <a:xfrm>
            <a:off x="4956577" y="3280073"/>
            <a:ext cx="1188132" cy="3276000"/>
          </a:xfrm>
          <a:prstGeom prst="rect">
            <a:avLst/>
          </a:prstGeom>
          <a:solidFill>
            <a:srgbClr val="FF0000">
              <a:alpha val="15000"/>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endParaRPr lang="en-US" altLang="ja-JP" sz="1400" dirty="0" smtClean="0">
              <a:solidFill>
                <a:schemeClr val="tx1"/>
              </a:solidFill>
              <a:latin typeface="+mn-ea"/>
            </a:endParaRPr>
          </a:p>
        </p:txBody>
      </p:sp>
      <p:sp>
        <p:nvSpPr>
          <p:cNvPr id="8" name="L 字 7"/>
          <p:cNvSpPr/>
          <p:nvPr/>
        </p:nvSpPr>
        <p:spPr>
          <a:xfrm rot="10800000">
            <a:off x="4892065" y="3212976"/>
            <a:ext cx="1296144" cy="3384375"/>
          </a:xfrm>
          <a:prstGeom prst="corner">
            <a:avLst>
              <a:gd name="adj1" fmla="val 134524"/>
              <a:gd name="adj2" fmla="val 50000"/>
            </a:avLst>
          </a:prstGeom>
          <a:noFill/>
          <a:ln w="47625">
            <a:solidFill>
              <a:srgbClr val="00B0F0"/>
            </a:solidFill>
            <a:prstDash val="sysDot"/>
          </a:ln>
          <a:effectLst>
            <a:glow rad="101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p:cNvSpPr/>
          <p:nvPr/>
        </p:nvSpPr>
        <p:spPr>
          <a:xfrm>
            <a:off x="5629653" y="2018499"/>
            <a:ext cx="4183347" cy="1024729"/>
          </a:xfrm>
          <a:prstGeom prst="ellipse">
            <a:avLst/>
          </a:prstGeom>
          <a:solidFill>
            <a:schemeClr val="accent5">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u="sng" dirty="0" smtClean="0">
                <a:solidFill>
                  <a:schemeClr val="tx1"/>
                </a:solidFill>
              </a:rPr>
              <a:t>補助対象　</a:t>
            </a:r>
            <a:r>
              <a:rPr kumimoji="1" lang="en-US" altLang="ja-JP" sz="1400" u="sng" dirty="0" smtClean="0">
                <a:solidFill>
                  <a:schemeClr val="tx1"/>
                </a:solidFill>
              </a:rPr>
              <a:t>11,000</a:t>
            </a:r>
            <a:r>
              <a:rPr kumimoji="1" lang="ja-JP" altLang="en-US" sz="1400" u="sng" dirty="0" smtClean="0">
                <a:solidFill>
                  <a:schemeClr val="tx1"/>
                </a:solidFill>
              </a:rPr>
              <a:t>円</a:t>
            </a:r>
            <a:endParaRPr kumimoji="1" lang="en-US" altLang="ja-JP" sz="1400" u="sng" dirty="0" smtClean="0">
              <a:solidFill>
                <a:schemeClr val="tx1"/>
              </a:solidFill>
            </a:endParaRPr>
          </a:p>
          <a:p>
            <a:pPr algn="ctr"/>
            <a:r>
              <a:rPr lang="ja-JP" altLang="en-US" sz="1200" dirty="0">
                <a:solidFill>
                  <a:schemeClr val="tx1"/>
                </a:solidFill>
              </a:rPr>
              <a:t>通所</a:t>
            </a:r>
            <a:r>
              <a:rPr lang="ja-JP" altLang="en-US" sz="1200" dirty="0" smtClean="0">
                <a:solidFill>
                  <a:schemeClr val="tx1"/>
                </a:solidFill>
              </a:rPr>
              <a:t>かかりまし報酬の利用者負担</a:t>
            </a:r>
            <a:r>
              <a:rPr lang="en-US" altLang="ja-JP" sz="1200" dirty="0" smtClean="0">
                <a:solidFill>
                  <a:schemeClr val="tx1"/>
                </a:solidFill>
              </a:rPr>
              <a:t>6000</a:t>
            </a:r>
            <a:r>
              <a:rPr lang="ja-JP" altLang="en-US" sz="1200" dirty="0" smtClean="0">
                <a:solidFill>
                  <a:schemeClr val="tx1"/>
                </a:solidFill>
              </a:rPr>
              <a:t>円</a:t>
            </a:r>
            <a:endParaRPr lang="en-US" altLang="ja-JP" sz="1200" dirty="0" smtClean="0">
              <a:solidFill>
                <a:schemeClr val="tx1"/>
              </a:solidFill>
            </a:endParaRPr>
          </a:p>
          <a:p>
            <a:pPr algn="ctr"/>
            <a:r>
              <a:rPr lang="ja-JP" altLang="en-US" sz="1200" dirty="0" smtClean="0">
                <a:solidFill>
                  <a:schemeClr val="tx1">
                    <a:lumMod val="65000"/>
                    <a:lumOff val="35000"/>
                  </a:schemeClr>
                </a:solidFill>
              </a:rPr>
              <a:t>（日数増</a:t>
            </a:r>
            <a:r>
              <a:rPr lang="en-US" altLang="ja-JP" sz="1200" dirty="0" smtClean="0">
                <a:solidFill>
                  <a:schemeClr val="tx1">
                    <a:lumMod val="65000"/>
                    <a:lumOff val="35000"/>
                  </a:schemeClr>
                </a:solidFill>
              </a:rPr>
              <a:t>4500</a:t>
            </a:r>
            <a:r>
              <a:rPr lang="ja-JP" altLang="en-US" sz="1200" dirty="0" smtClean="0">
                <a:solidFill>
                  <a:schemeClr val="tx1">
                    <a:lumMod val="65000"/>
                    <a:lumOff val="35000"/>
                  </a:schemeClr>
                </a:solidFill>
              </a:rPr>
              <a:t>円</a:t>
            </a:r>
            <a:r>
              <a:rPr lang="en-US" altLang="ja-JP" sz="1200" dirty="0" smtClean="0">
                <a:solidFill>
                  <a:schemeClr val="tx1">
                    <a:lumMod val="65000"/>
                    <a:lumOff val="35000"/>
                  </a:schemeClr>
                </a:solidFill>
              </a:rPr>
              <a:t>+</a:t>
            </a:r>
            <a:r>
              <a:rPr lang="ja-JP" altLang="en-US" sz="1200" dirty="0" smtClean="0">
                <a:solidFill>
                  <a:schemeClr val="tx1">
                    <a:lumMod val="65000"/>
                    <a:lumOff val="35000"/>
                  </a:schemeClr>
                </a:solidFill>
              </a:rPr>
              <a:t>単価増</a:t>
            </a:r>
            <a:r>
              <a:rPr lang="en-US" altLang="ja-JP" sz="1200" dirty="0" smtClean="0">
                <a:solidFill>
                  <a:schemeClr val="tx1">
                    <a:lumMod val="65000"/>
                    <a:lumOff val="35000"/>
                  </a:schemeClr>
                </a:solidFill>
              </a:rPr>
              <a:t>1500</a:t>
            </a:r>
            <a:r>
              <a:rPr lang="ja-JP" altLang="en-US" sz="1200" dirty="0" smtClean="0">
                <a:solidFill>
                  <a:schemeClr val="tx1">
                    <a:lumMod val="65000"/>
                    <a:lumOff val="35000"/>
                  </a:schemeClr>
                </a:solidFill>
              </a:rPr>
              <a:t>円）</a:t>
            </a:r>
            <a:endParaRPr lang="en-US" altLang="ja-JP" sz="1200" dirty="0" smtClean="0">
              <a:solidFill>
                <a:schemeClr val="tx1">
                  <a:lumMod val="65000"/>
                  <a:lumOff val="35000"/>
                </a:schemeClr>
              </a:solidFill>
            </a:endParaRPr>
          </a:p>
          <a:p>
            <a:pPr algn="ctr"/>
            <a:r>
              <a:rPr lang="ja-JP" altLang="en-US" sz="1200" dirty="0" smtClean="0">
                <a:solidFill>
                  <a:schemeClr val="tx1"/>
                </a:solidFill>
              </a:rPr>
              <a:t>＋代替的支援の利用者負担</a:t>
            </a:r>
            <a:r>
              <a:rPr lang="en-US" altLang="ja-JP" sz="1200" dirty="0" smtClean="0">
                <a:solidFill>
                  <a:schemeClr val="tx1"/>
                </a:solidFill>
              </a:rPr>
              <a:t>5000</a:t>
            </a:r>
            <a:r>
              <a:rPr lang="ja-JP" altLang="en-US" sz="1200" dirty="0" smtClean="0">
                <a:solidFill>
                  <a:schemeClr val="tx1"/>
                </a:solidFill>
              </a:rPr>
              <a:t>円</a:t>
            </a:r>
            <a:endParaRPr kumimoji="1" lang="ja-JP" altLang="en-US" sz="1200" dirty="0">
              <a:solidFill>
                <a:schemeClr val="tx1"/>
              </a:solidFill>
            </a:endParaRPr>
          </a:p>
        </p:txBody>
      </p:sp>
      <p:cxnSp>
        <p:nvCxnSpPr>
          <p:cNvPr id="20" name="直線矢印コネクタ 19"/>
          <p:cNvCxnSpPr/>
          <p:nvPr/>
        </p:nvCxnSpPr>
        <p:spPr>
          <a:xfrm flipH="1">
            <a:off x="5937646" y="2924579"/>
            <a:ext cx="319877" cy="296011"/>
          </a:xfrm>
          <a:prstGeom prst="straightConnector1">
            <a:avLst/>
          </a:prstGeom>
          <a:ln w="19050">
            <a:solidFill>
              <a:srgbClr val="00B0F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24" name="楕円 23"/>
          <p:cNvSpPr/>
          <p:nvPr/>
        </p:nvSpPr>
        <p:spPr>
          <a:xfrm>
            <a:off x="236497" y="5304060"/>
            <a:ext cx="2375588" cy="857854"/>
          </a:xfrm>
          <a:prstGeom prst="ellipse">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利用者に請求する額（従前通所報酬）</a:t>
            </a:r>
            <a:endParaRPr kumimoji="1" lang="en-US" altLang="ja-JP" sz="1400" dirty="0" smtClean="0">
              <a:solidFill>
                <a:schemeClr val="tx1"/>
              </a:solidFill>
            </a:endParaRPr>
          </a:p>
          <a:p>
            <a:pPr algn="ctr"/>
            <a:r>
              <a:rPr lang="en-US" altLang="ja-JP" sz="1400" dirty="0" smtClean="0">
                <a:solidFill>
                  <a:schemeClr val="tx1"/>
                </a:solidFill>
              </a:rPr>
              <a:t>9,000</a:t>
            </a:r>
            <a:r>
              <a:rPr lang="ja-JP" altLang="en-US" sz="1400" dirty="0" smtClean="0">
                <a:solidFill>
                  <a:schemeClr val="tx1"/>
                </a:solidFill>
              </a:rPr>
              <a:t>円</a:t>
            </a:r>
            <a:endParaRPr kumimoji="1" lang="ja-JP" altLang="en-US" sz="1400" dirty="0">
              <a:solidFill>
                <a:schemeClr val="tx1"/>
              </a:solidFill>
            </a:endParaRPr>
          </a:p>
        </p:txBody>
      </p:sp>
      <p:sp>
        <p:nvSpPr>
          <p:cNvPr id="14" name="正方形/長方形 13"/>
          <p:cNvSpPr/>
          <p:nvPr/>
        </p:nvSpPr>
        <p:spPr>
          <a:xfrm>
            <a:off x="2881913" y="5787340"/>
            <a:ext cx="1120730" cy="266796"/>
          </a:xfrm>
          <a:prstGeom prst="rect">
            <a:avLst/>
          </a:prstGeom>
          <a:solidFill>
            <a:srgbClr val="00B050"/>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9388" indent="-179388" algn="ctr"/>
            <a:r>
              <a:rPr lang="ja-JP" altLang="en-US" sz="1200" b="1" dirty="0" smtClean="0">
                <a:solidFill>
                  <a:schemeClr val="bg1"/>
                </a:solidFill>
                <a:latin typeface="+mn-ea"/>
              </a:rPr>
              <a:t>従前通所報酬</a:t>
            </a:r>
            <a:endParaRPr lang="en-US" altLang="ja-JP" sz="1200" b="1" dirty="0" smtClean="0">
              <a:solidFill>
                <a:schemeClr val="bg1"/>
              </a:solidFill>
              <a:latin typeface="+mn-ea"/>
            </a:endParaRPr>
          </a:p>
        </p:txBody>
      </p:sp>
      <p:sp>
        <p:nvSpPr>
          <p:cNvPr id="17" name="正方形/長方形 16"/>
          <p:cNvSpPr/>
          <p:nvPr/>
        </p:nvSpPr>
        <p:spPr>
          <a:xfrm>
            <a:off x="5008968" y="5038099"/>
            <a:ext cx="467932" cy="1498482"/>
          </a:xfrm>
          <a:prstGeom prst="rect">
            <a:avLst/>
          </a:prstGeom>
          <a:pattFill prst="wdUpDiag">
            <a:fgClr>
              <a:schemeClr val="accent6">
                <a:lumMod val="40000"/>
                <a:lumOff val="60000"/>
              </a:schemeClr>
            </a:fgClr>
            <a:bgClr>
              <a:schemeClr val="bg1"/>
            </a:bgClr>
          </a:pattFill>
          <a:ln w="9525">
            <a:no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algn="ctr"/>
            <a:endParaRPr lang="ja-JP" altLang="en-US" sz="1400" dirty="0">
              <a:solidFill>
                <a:srgbClr val="FF0000"/>
              </a:solidFill>
              <a:latin typeface="+mn-ea"/>
            </a:endParaRPr>
          </a:p>
        </p:txBody>
      </p:sp>
      <p:cxnSp>
        <p:nvCxnSpPr>
          <p:cNvPr id="25" name="直線矢印コネクタ 24"/>
          <p:cNvCxnSpPr>
            <a:stCxn id="24" idx="6"/>
          </p:cNvCxnSpPr>
          <p:nvPr/>
        </p:nvCxnSpPr>
        <p:spPr>
          <a:xfrm>
            <a:off x="2612085" y="5732987"/>
            <a:ext cx="2600753" cy="35148"/>
          </a:xfrm>
          <a:prstGeom prst="straightConnector1">
            <a:avLst/>
          </a:prstGeom>
          <a:ln w="19050">
            <a:solidFill>
              <a:srgbClr val="FF0000"/>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16" name="正方形/長方形 15"/>
          <p:cNvSpPr/>
          <p:nvPr/>
        </p:nvSpPr>
        <p:spPr>
          <a:xfrm>
            <a:off x="128464" y="1282797"/>
            <a:ext cx="9655744" cy="521492"/>
          </a:xfrm>
          <a:prstGeom prst="rect">
            <a:avLst/>
          </a:prstGeom>
          <a:solidFill>
            <a:schemeClr val="bg1"/>
          </a:solidFill>
          <a:ln w="9525">
            <a:solidFill>
              <a:schemeClr val="dk1">
                <a:shade val="95000"/>
                <a:satMod val="105000"/>
              </a:scheme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360363" indent="-360363"/>
            <a:r>
              <a:rPr lang="ja-JP" altLang="en-US" sz="1400" dirty="0" smtClean="0">
                <a:solidFill>
                  <a:schemeClr val="tx1"/>
                </a:solidFill>
                <a:latin typeface="+mn-ea"/>
              </a:rPr>
              <a:t>（例）上限月額が</a:t>
            </a:r>
            <a:r>
              <a:rPr lang="en-US" altLang="ja-JP" sz="1400" dirty="0" smtClean="0">
                <a:solidFill>
                  <a:schemeClr val="tx1"/>
                </a:solidFill>
                <a:latin typeface="+mn-ea"/>
              </a:rPr>
              <a:t>37,200</a:t>
            </a:r>
            <a:r>
              <a:rPr lang="ja-JP" altLang="en-US" sz="1400" dirty="0" smtClean="0">
                <a:solidFill>
                  <a:schemeClr val="tx1"/>
                </a:solidFill>
                <a:latin typeface="+mn-ea"/>
              </a:rPr>
              <a:t>円で、</a:t>
            </a:r>
            <a:r>
              <a:rPr lang="en-US" altLang="ja-JP" sz="1400" dirty="0" smtClean="0">
                <a:solidFill>
                  <a:schemeClr val="tx1"/>
                </a:solidFill>
                <a:latin typeface="+mn-ea"/>
              </a:rPr>
              <a:t>3</a:t>
            </a:r>
            <a:r>
              <a:rPr lang="ja-JP" altLang="en-US" sz="1400" dirty="0" smtClean="0">
                <a:solidFill>
                  <a:schemeClr val="tx1"/>
                </a:solidFill>
                <a:latin typeface="+mn-ea"/>
              </a:rPr>
              <a:t>月の支給決定日数が</a:t>
            </a:r>
            <a:r>
              <a:rPr lang="en-US" altLang="ja-JP" sz="1400" dirty="0" smtClean="0">
                <a:solidFill>
                  <a:schemeClr val="tx1"/>
                </a:solidFill>
                <a:latin typeface="+mn-ea"/>
              </a:rPr>
              <a:t>10</a:t>
            </a:r>
            <a:r>
              <a:rPr lang="ja-JP" altLang="en-US" sz="1400" dirty="0" smtClean="0">
                <a:solidFill>
                  <a:schemeClr val="tx1"/>
                </a:solidFill>
                <a:latin typeface="+mn-ea"/>
              </a:rPr>
              <a:t>日で利用者負担額が</a:t>
            </a:r>
            <a:r>
              <a:rPr lang="en-US" altLang="ja-JP" sz="1400" dirty="0" smtClean="0">
                <a:solidFill>
                  <a:schemeClr val="tx1"/>
                </a:solidFill>
                <a:latin typeface="+mn-ea"/>
              </a:rPr>
              <a:t>9,000</a:t>
            </a:r>
            <a:r>
              <a:rPr lang="ja-JP" altLang="en-US" sz="1400" dirty="0" smtClean="0">
                <a:solidFill>
                  <a:schemeClr val="tx1"/>
                </a:solidFill>
                <a:latin typeface="+mn-ea"/>
              </a:rPr>
              <a:t>円、</a:t>
            </a:r>
            <a:r>
              <a:rPr lang="en-US" altLang="ja-JP" sz="1400" dirty="0" smtClean="0">
                <a:solidFill>
                  <a:schemeClr val="tx1"/>
                </a:solidFill>
                <a:latin typeface="+mn-ea"/>
              </a:rPr>
              <a:t>4</a:t>
            </a:r>
            <a:r>
              <a:rPr lang="ja-JP" altLang="en-US" sz="1400" dirty="0" smtClean="0">
                <a:solidFill>
                  <a:schemeClr val="tx1"/>
                </a:solidFill>
                <a:latin typeface="+mn-ea"/>
              </a:rPr>
              <a:t>月の利用日数が</a:t>
            </a:r>
            <a:r>
              <a:rPr lang="en-US" altLang="ja-JP" sz="1400" dirty="0" smtClean="0">
                <a:solidFill>
                  <a:schemeClr val="tx1"/>
                </a:solidFill>
                <a:latin typeface="+mn-ea"/>
              </a:rPr>
              <a:t>20</a:t>
            </a:r>
            <a:r>
              <a:rPr lang="ja-JP" altLang="en-US" sz="1400" dirty="0" smtClean="0">
                <a:solidFill>
                  <a:schemeClr val="tx1"/>
                </a:solidFill>
                <a:latin typeface="+mn-ea"/>
              </a:rPr>
              <a:t>日（支給量</a:t>
            </a:r>
            <a:r>
              <a:rPr lang="ja-JP" altLang="en-US" sz="1400" dirty="0" smtClean="0">
                <a:solidFill>
                  <a:schemeClr val="tx1"/>
                </a:solidFill>
                <a:latin typeface="+mn-ea"/>
              </a:rPr>
              <a:t>を</a:t>
            </a:r>
            <a:r>
              <a:rPr lang="en-US" altLang="ja-JP" sz="1400" dirty="0" smtClean="0">
                <a:solidFill>
                  <a:schemeClr val="tx1"/>
                </a:solidFill>
                <a:latin typeface="+mn-ea"/>
              </a:rPr>
              <a:t>10</a:t>
            </a:r>
            <a:r>
              <a:rPr lang="ja-JP" altLang="en-US" sz="1400" dirty="0" smtClean="0">
                <a:solidFill>
                  <a:schemeClr val="tx1"/>
                </a:solidFill>
                <a:latin typeface="+mn-ea"/>
              </a:rPr>
              <a:t>日分増</a:t>
            </a:r>
            <a:r>
              <a:rPr lang="ja-JP" altLang="en-US" sz="1400" dirty="0" smtClean="0">
                <a:solidFill>
                  <a:schemeClr val="tx1"/>
                </a:solidFill>
                <a:latin typeface="+mn-ea"/>
              </a:rPr>
              <a:t>やし、通所利用</a:t>
            </a:r>
            <a:r>
              <a:rPr lang="en-US" altLang="ja-JP" sz="1400" dirty="0" smtClean="0">
                <a:solidFill>
                  <a:schemeClr val="tx1"/>
                </a:solidFill>
                <a:latin typeface="+mn-ea"/>
              </a:rPr>
              <a:t>15</a:t>
            </a:r>
            <a:r>
              <a:rPr lang="ja-JP" altLang="en-US" sz="1400" dirty="0" smtClean="0">
                <a:solidFill>
                  <a:schemeClr val="tx1"/>
                </a:solidFill>
                <a:latin typeface="+mn-ea"/>
              </a:rPr>
              <a:t>日、代替的支援</a:t>
            </a:r>
            <a:r>
              <a:rPr lang="en-US" altLang="ja-JP" sz="1400" dirty="0" smtClean="0">
                <a:solidFill>
                  <a:schemeClr val="tx1"/>
                </a:solidFill>
                <a:latin typeface="+mn-ea"/>
              </a:rPr>
              <a:t>5</a:t>
            </a:r>
            <a:r>
              <a:rPr lang="ja-JP" altLang="en-US" sz="1400" dirty="0" smtClean="0">
                <a:solidFill>
                  <a:schemeClr val="tx1"/>
                </a:solidFill>
                <a:latin typeface="+mn-ea"/>
              </a:rPr>
              <a:t>日）で１割相当額が</a:t>
            </a:r>
            <a:r>
              <a:rPr lang="en-US" altLang="ja-JP" sz="1400" dirty="0" smtClean="0">
                <a:solidFill>
                  <a:schemeClr val="tx1"/>
                </a:solidFill>
                <a:latin typeface="+mn-ea"/>
              </a:rPr>
              <a:t>20,000</a:t>
            </a:r>
            <a:r>
              <a:rPr lang="ja-JP" altLang="en-US" sz="1400" dirty="0" smtClean="0">
                <a:solidFill>
                  <a:schemeClr val="tx1"/>
                </a:solidFill>
                <a:latin typeface="+mn-ea"/>
              </a:rPr>
              <a:t>円の場合。</a:t>
            </a:r>
            <a:endParaRPr lang="en-US" altLang="ja-JP" sz="1400" dirty="0" smtClean="0">
              <a:solidFill>
                <a:schemeClr val="tx1"/>
              </a:solidFill>
              <a:latin typeface="+mn-ea"/>
            </a:endParaRPr>
          </a:p>
        </p:txBody>
      </p:sp>
      <p:sp>
        <p:nvSpPr>
          <p:cNvPr id="21" name="楕円 20"/>
          <p:cNvSpPr/>
          <p:nvPr/>
        </p:nvSpPr>
        <p:spPr>
          <a:xfrm>
            <a:off x="2911537" y="5192437"/>
            <a:ext cx="1800200" cy="496248"/>
          </a:xfrm>
          <a:prstGeom prst="ellipse">
            <a:avLst/>
          </a:prstGeom>
          <a:solidFill>
            <a:schemeClr val="accent3">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公費負担</a:t>
            </a:r>
            <a:r>
              <a:rPr kumimoji="1" lang="en-US" altLang="ja-JP" sz="1400" dirty="0" smtClean="0">
                <a:solidFill>
                  <a:schemeClr val="tx1"/>
                </a:solidFill>
              </a:rPr>
              <a:t>81,000</a:t>
            </a:r>
            <a:r>
              <a:rPr kumimoji="1" lang="ja-JP" altLang="en-US" sz="1400" dirty="0" smtClean="0">
                <a:solidFill>
                  <a:schemeClr val="tx1"/>
                </a:solidFill>
              </a:rPr>
              <a:t>円</a:t>
            </a:r>
            <a:endParaRPr kumimoji="1" lang="ja-JP" altLang="en-US" sz="1400" dirty="0">
              <a:solidFill>
                <a:schemeClr val="tx1"/>
              </a:solidFill>
            </a:endParaRPr>
          </a:p>
        </p:txBody>
      </p:sp>
      <p:sp>
        <p:nvSpPr>
          <p:cNvPr id="22" name="楕円 21"/>
          <p:cNvSpPr/>
          <p:nvPr/>
        </p:nvSpPr>
        <p:spPr>
          <a:xfrm>
            <a:off x="6367921" y="4674860"/>
            <a:ext cx="1800200" cy="496248"/>
          </a:xfrm>
          <a:prstGeom prst="ellipse">
            <a:avLst/>
          </a:prstGeom>
          <a:solidFill>
            <a:schemeClr val="accent3">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公費負担</a:t>
            </a:r>
            <a:r>
              <a:rPr kumimoji="1" lang="en-US" altLang="ja-JP" sz="1400" dirty="0" smtClean="0">
                <a:solidFill>
                  <a:schemeClr val="tx1"/>
                </a:solidFill>
              </a:rPr>
              <a:t>45,000</a:t>
            </a:r>
            <a:r>
              <a:rPr kumimoji="1" lang="ja-JP" altLang="en-US" sz="1400" dirty="0" smtClean="0">
                <a:solidFill>
                  <a:schemeClr val="tx1"/>
                </a:solidFill>
              </a:rPr>
              <a:t>円</a:t>
            </a:r>
            <a:endParaRPr kumimoji="1" lang="ja-JP" altLang="en-US" sz="1400" dirty="0">
              <a:solidFill>
                <a:schemeClr val="tx1"/>
              </a:solidFill>
            </a:endParaRPr>
          </a:p>
        </p:txBody>
      </p:sp>
      <p:sp>
        <p:nvSpPr>
          <p:cNvPr id="23" name="正方形/長方形 22"/>
          <p:cNvSpPr/>
          <p:nvPr/>
        </p:nvSpPr>
        <p:spPr>
          <a:xfrm>
            <a:off x="5629653" y="3338786"/>
            <a:ext cx="467932" cy="3158574"/>
          </a:xfrm>
          <a:prstGeom prst="rect">
            <a:avLst/>
          </a:prstGeom>
          <a:pattFill prst="dkHorz">
            <a:fgClr>
              <a:schemeClr val="accent4">
                <a:lumMod val="40000"/>
                <a:lumOff val="60000"/>
              </a:schemeClr>
            </a:fgClr>
            <a:bgClr>
              <a:schemeClr val="bg1"/>
            </a:bgClr>
          </a:pattFill>
          <a:ln w="9525">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nchorCtr="0"/>
          <a:lstStyle/>
          <a:p>
            <a:pPr algn="ctr"/>
            <a:endParaRPr lang="ja-JP" altLang="en-US" sz="1400" dirty="0">
              <a:solidFill>
                <a:srgbClr val="FF0000"/>
              </a:solidFill>
              <a:latin typeface="+mn-ea"/>
            </a:endParaRPr>
          </a:p>
        </p:txBody>
      </p:sp>
      <p:sp>
        <p:nvSpPr>
          <p:cNvPr id="15" name="正方形/長方形 14"/>
          <p:cNvSpPr/>
          <p:nvPr/>
        </p:nvSpPr>
        <p:spPr>
          <a:xfrm>
            <a:off x="5230510" y="3352744"/>
            <a:ext cx="648000" cy="461665"/>
          </a:xfrm>
          <a:prstGeom prst="rect">
            <a:avLst/>
          </a:prstGeom>
          <a:solidFill>
            <a:srgbClr val="FF0000"/>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noAutofit/>
          </a:bodyPr>
          <a:lstStyle/>
          <a:p>
            <a:pPr marL="179388" indent="-179388" algn="ctr"/>
            <a:r>
              <a:rPr lang="ja-JP" altLang="en-US" sz="1200" b="1" dirty="0" smtClean="0">
                <a:solidFill>
                  <a:schemeClr val="bg1"/>
                </a:solidFill>
                <a:latin typeface="+mn-ea"/>
              </a:rPr>
              <a:t>１割</a:t>
            </a:r>
            <a:endParaRPr lang="en-US" altLang="ja-JP" sz="1200" b="1" dirty="0" smtClean="0">
              <a:solidFill>
                <a:schemeClr val="bg1"/>
              </a:solidFill>
              <a:latin typeface="+mn-ea"/>
            </a:endParaRPr>
          </a:p>
          <a:p>
            <a:pPr marL="179388" indent="-179388" algn="ctr"/>
            <a:r>
              <a:rPr lang="ja-JP" altLang="en-US" sz="1200" b="1" dirty="0" smtClean="0">
                <a:solidFill>
                  <a:schemeClr val="bg1"/>
                </a:solidFill>
                <a:latin typeface="+mn-ea"/>
              </a:rPr>
              <a:t>相当額</a:t>
            </a:r>
            <a:endParaRPr lang="en-US" altLang="ja-JP" sz="1200" b="1" dirty="0" smtClean="0">
              <a:solidFill>
                <a:schemeClr val="bg1"/>
              </a:solidFill>
              <a:latin typeface="+mn-ea"/>
            </a:endParaRPr>
          </a:p>
        </p:txBody>
      </p:sp>
      <p:sp>
        <p:nvSpPr>
          <p:cNvPr id="26" name="楕円 25"/>
          <p:cNvSpPr/>
          <p:nvPr/>
        </p:nvSpPr>
        <p:spPr>
          <a:xfrm>
            <a:off x="2895337" y="4120557"/>
            <a:ext cx="1800200" cy="496248"/>
          </a:xfrm>
          <a:prstGeom prst="ellipse">
            <a:avLst/>
          </a:prstGeom>
          <a:solidFill>
            <a:schemeClr val="accent3">
              <a:lumMod val="20000"/>
              <a:lumOff val="8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公費負担</a:t>
            </a:r>
            <a:r>
              <a:rPr kumimoji="1" lang="en-US" altLang="ja-JP" sz="1400" dirty="0" smtClean="0">
                <a:solidFill>
                  <a:schemeClr val="tx1"/>
                </a:solidFill>
              </a:rPr>
              <a:t>54,000</a:t>
            </a:r>
            <a:r>
              <a:rPr kumimoji="1" lang="ja-JP" altLang="en-US" sz="1400" dirty="0" smtClean="0">
                <a:solidFill>
                  <a:schemeClr val="tx1"/>
                </a:solidFill>
              </a:rPr>
              <a:t>円</a:t>
            </a:r>
            <a:endParaRPr kumimoji="1" lang="ja-JP" altLang="en-US" sz="1400" dirty="0">
              <a:solidFill>
                <a:schemeClr val="tx1"/>
              </a:solidFill>
            </a:endParaRPr>
          </a:p>
        </p:txBody>
      </p:sp>
      <p:sp>
        <p:nvSpPr>
          <p:cNvPr id="27" name="楕円 26"/>
          <p:cNvSpPr/>
          <p:nvPr/>
        </p:nvSpPr>
        <p:spPr>
          <a:xfrm>
            <a:off x="7855177" y="3670392"/>
            <a:ext cx="2012112" cy="717057"/>
          </a:xfrm>
          <a:prstGeom prst="ellipse">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代替的支援の利用者負担分</a:t>
            </a:r>
            <a:endParaRPr kumimoji="1" lang="en-US" altLang="ja-JP" sz="1400" dirty="0" smtClean="0">
              <a:solidFill>
                <a:schemeClr val="tx1"/>
              </a:solidFill>
            </a:endParaRPr>
          </a:p>
          <a:p>
            <a:pPr algn="ctr"/>
            <a:r>
              <a:rPr lang="en-US" altLang="ja-JP" sz="1400" dirty="0" smtClean="0">
                <a:solidFill>
                  <a:schemeClr val="tx1"/>
                </a:solidFill>
              </a:rPr>
              <a:t>5,000</a:t>
            </a:r>
            <a:r>
              <a:rPr lang="ja-JP" altLang="en-US" sz="1400" dirty="0" smtClean="0">
                <a:solidFill>
                  <a:schemeClr val="tx1"/>
                </a:solidFill>
              </a:rPr>
              <a:t>円</a:t>
            </a:r>
            <a:endParaRPr kumimoji="1" lang="ja-JP" altLang="en-US" sz="1400" dirty="0">
              <a:solidFill>
                <a:schemeClr val="tx1"/>
              </a:solidFill>
            </a:endParaRPr>
          </a:p>
        </p:txBody>
      </p:sp>
      <p:cxnSp>
        <p:nvCxnSpPr>
          <p:cNvPr id="28" name="直線矢印コネクタ 27"/>
          <p:cNvCxnSpPr/>
          <p:nvPr/>
        </p:nvCxnSpPr>
        <p:spPr>
          <a:xfrm flipH="1">
            <a:off x="5870971" y="4101820"/>
            <a:ext cx="1984206" cy="663859"/>
          </a:xfrm>
          <a:prstGeom prst="straightConnector1">
            <a:avLst/>
          </a:prstGeom>
          <a:ln w="19050">
            <a:solidFill>
              <a:schemeClr val="accent4">
                <a:lumMod val="75000"/>
              </a:schemeClr>
            </a:solidFill>
            <a:prstDash val="solid"/>
            <a:tailEnd type="triangle" w="lg" len="lg"/>
          </a:ln>
        </p:spPr>
        <p:style>
          <a:lnRef idx="1">
            <a:schemeClr val="accent1"/>
          </a:lnRef>
          <a:fillRef idx="0">
            <a:schemeClr val="accent1"/>
          </a:fillRef>
          <a:effectRef idx="0">
            <a:schemeClr val="accent1"/>
          </a:effectRef>
          <a:fontRef idx="minor">
            <a:schemeClr val="tx1"/>
          </a:fontRef>
        </p:style>
      </p:cxnSp>
      <p:sp>
        <p:nvSpPr>
          <p:cNvPr id="30" name="楕円 29"/>
          <p:cNvSpPr/>
          <p:nvPr/>
        </p:nvSpPr>
        <p:spPr>
          <a:xfrm>
            <a:off x="140513" y="3159524"/>
            <a:ext cx="2470828" cy="1457281"/>
          </a:xfrm>
          <a:prstGeom prst="ellipse">
            <a:avLst/>
          </a:prstGeom>
          <a:solidFill>
            <a:schemeClr val="accent6">
              <a:lumMod val="20000"/>
              <a:lumOff val="8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かかり</a:t>
            </a:r>
            <a:r>
              <a:rPr lang="ja-JP" altLang="en-US" sz="1400" dirty="0" smtClean="0">
                <a:solidFill>
                  <a:schemeClr val="tx1"/>
                </a:solidFill>
              </a:rPr>
              <a:t>まし報酬の</a:t>
            </a:r>
            <a:endParaRPr lang="en-US" altLang="ja-JP" sz="1400" dirty="0" smtClean="0">
              <a:solidFill>
                <a:schemeClr val="tx1"/>
              </a:solidFill>
            </a:endParaRPr>
          </a:p>
          <a:p>
            <a:pPr algn="ctr"/>
            <a:r>
              <a:rPr lang="ja-JP" altLang="en-US" sz="1400" dirty="0" smtClean="0">
                <a:solidFill>
                  <a:schemeClr val="tx1"/>
                </a:solidFill>
              </a:rPr>
              <a:t>利用者負担</a:t>
            </a:r>
            <a:r>
              <a:rPr lang="en-US" altLang="ja-JP" sz="1400" dirty="0" smtClean="0">
                <a:solidFill>
                  <a:schemeClr val="tx1"/>
                </a:solidFill>
              </a:rPr>
              <a:t>6</a:t>
            </a:r>
            <a:r>
              <a:rPr lang="en-US" altLang="ja-JP" sz="1400" dirty="0">
                <a:solidFill>
                  <a:schemeClr val="tx1"/>
                </a:solidFill>
              </a:rPr>
              <a:t>,0</a:t>
            </a:r>
            <a:r>
              <a:rPr kumimoji="1" lang="en-US" altLang="ja-JP" sz="1400" dirty="0" smtClean="0">
                <a:solidFill>
                  <a:schemeClr val="tx1"/>
                </a:solidFill>
              </a:rPr>
              <a:t>00</a:t>
            </a:r>
            <a:r>
              <a:rPr kumimoji="1" lang="ja-JP" altLang="en-US" sz="1400" dirty="0" smtClean="0">
                <a:solidFill>
                  <a:schemeClr val="tx1"/>
                </a:solidFill>
              </a:rPr>
              <a:t>円</a:t>
            </a:r>
            <a:endParaRPr kumimoji="1" lang="en-US" altLang="ja-JP" sz="1400" dirty="0" smtClean="0">
              <a:solidFill>
                <a:schemeClr val="tx1"/>
              </a:solidFill>
            </a:endParaRPr>
          </a:p>
          <a:p>
            <a:pPr algn="ctr"/>
            <a:r>
              <a:rPr kumimoji="1" lang="ja-JP" altLang="en-US" sz="1200" dirty="0" smtClean="0">
                <a:solidFill>
                  <a:schemeClr val="tx1"/>
                </a:solidFill>
              </a:rPr>
              <a:t>利用日数増加による負担増　</a:t>
            </a:r>
            <a:r>
              <a:rPr kumimoji="1" lang="en-US" altLang="ja-JP" sz="1200" dirty="0" smtClean="0">
                <a:solidFill>
                  <a:schemeClr val="tx1"/>
                </a:solidFill>
              </a:rPr>
              <a:t>4,500</a:t>
            </a:r>
            <a:r>
              <a:rPr kumimoji="1" lang="ja-JP" altLang="en-US" sz="1200" dirty="0" smtClean="0">
                <a:solidFill>
                  <a:schemeClr val="tx1"/>
                </a:solidFill>
              </a:rPr>
              <a:t>円</a:t>
            </a:r>
            <a:endParaRPr kumimoji="1" lang="en-US" altLang="ja-JP" sz="1200" dirty="0" smtClean="0">
              <a:solidFill>
                <a:schemeClr val="tx1"/>
              </a:solidFill>
            </a:endParaRPr>
          </a:p>
          <a:p>
            <a:pPr algn="ctr"/>
            <a:r>
              <a:rPr lang="ja-JP" altLang="en-US" sz="1200" dirty="0" smtClean="0">
                <a:solidFill>
                  <a:schemeClr val="tx1"/>
                </a:solidFill>
              </a:rPr>
              <a:t>休業日単価等による負担増　</a:t>
            </a:r>
            <a:r>
              <a:rPr lang="en-US" altLang="ja-JP" sz="1200" dirty="0" smtClean="0">
                <a:solidFill>
                  <a:schemeClr val="tx1"/>
                </a:solidFill>
              </a:rPr>
              <a:t>1,500</a:t>
            </a:r>
            <a:r>
              <a:rPr lang="ja-JP" altLang="en-US" sz="1200" dirty="0" smtClean="0">
                <a:solidFill>
                  <a:schemeClr val="tx1"/>
                </a:solidFill>
              </a:rPr>
              <a:t>円</a:t>
            </a:r>
            <a:endParaRPr kumimoji="1" lang="ja-JP" altLang="en-US" sz="1400" dirty="0">
              <a:solidFill>
                <a:schemeClr val="tx1"/>
              </a:solidFill>
            </a:endParaRPr>
          </a:p>
        </p:txBody>
      </p:sp>
      <p:cxnSp>
        <p:nvCxnSpPr>
          <p:cNvPr id="31" name="直線矢印コネクタ 30"/>
          <p:cNvCxnSpPr>
            <a:stCxn id="30" idx="6"/>
          </p:cNvCxnSpPr>
          <p:nvPr/>
        </p:nvCxnSpPr>
        <p:spPr>
          <a:xfrm>
            <a:off x="2611341" y="3888165"/>
            <a:ext cx="2619169" cy="123165"/>
          </a:xfrm>
          <a:prstGeom prst="straightConnector1">
            <a:avLst/>
          </a:prstGeom>
          <a:ln w="19050">
            <a:solidFill>
              <a:schemeClr val="accent6">
                <a:lumMod val="75000"/>
              </a:schemeClr>
            </a:solidFill>
            <a:prstDash val="solid"/>
            <a:tailEnd type="triangle" w="lg" len="lg"/>
          </a:ln>
        </p:spPr>
        <p:style>
          <a:lnRef idx="1">
            <a:schemeClr val="accent1"/>
          </a:lnRef>
          <a:fillRef idx="0">
            <a:schemeClr val="accent1"/>
          </a:fillRef>
          <a:effectRef idx="0">
            <a:schemeClr val="accent1"/>
          </a:effectRef>
          <a:fontRef idx="minor">
            <a:schemeClr val="tx1"/>
          </a:fontRef>
        </p:style>
      </p:cxnSp>
      <p:graphicFrame>
        <p:nvGraphicFramePr>
          <p:cNvPr id="37" name="表 36"/>
          <p:cNvGraphicFramePr>
            <a:graphicFrameLocks noGrp="1"/>
          </p:cNvGraphicFramePr>
          <p:nvPr>
            <p:extLst>
              <p:ext uri="{D42A27DB-BD31-4B8C-83A1-F6EECF244321}">
                <p14:modId xmlns:p14="http://schemas.microsoft.com/office/powerpoint/2010/main" val="3977124084"/>
              </p:ext>
            </p:extLst>
          </p:nvPr>
        </p:nvGraphicFramePr>
        <p:xfrm>
          <a:off x="173406" y="1897819"/>
          <a:ext cx="5427666" cy="1131942"/>
        </p:xfrm>
        <a:graphic>
          <a:graphicData uri="http://schemas.openxmlformats.org/drawingml/2006/table">
            <a:tbl>
              <a:tblPr firstRow="1" bandRow="1">
                <a:tableStyleId>{5C22544A-7EE6-4342-B048-85BDC9FD1C3A}</a:tableStyleId>
              </a:tblPr>
              <a:tblGrid>
                <a:gridCol w="459114">
                  <a:extLst>
                    <a:ext uri="{9D8B030D-6E8A-4147-A177-3AD203B41FA5}">
                      <a16:colId xmlns:a16="http://schemas.microsoft.com/office/drawing/2014/main" val="758003203"/>
                    </a:ext>
                  </a:extLst>
                </a:gridCol>
                <a:gridCol w="1152128">
                  <a:extLst>
                    <a:ext uri="{9D8B030D-6E8A-4147-A177-3AD203B41FA5}">
                      <a16:colId xmlns:a16="http://schemas.microsoft.com/office/drawing/2014/main" val="363648171"/>
                    </a:ext>
                  </a:extLst>
                </a:gridCol>
                <a:gridCol w="864096">
                  <a:extLst>
                    <a:ext uri="{9D8B030D-6E8A-4147-A177-3AD203B41FA5}">
                      <a16:colId xmlns:a16="http://schemas.microsoft.com/office/drawing/2014/main" val="3774937450"/>
                    </a:ext>
                  </a:extLst>
                </a:gridCol>
                <a:gridCol w="792088">
                  <a:extLst>
                    <a:ext uri="{9D8B030D-6E8A-4147-A177-3AD203B41FA5}">
                      <a16:colId xmlns:a16="http://schemas.microsoft.com/office/drawing/2014/main" val="100006311"/>
                    </a:ext>
                  </a:extLst>
                </a:gridCol>
                <a:gridCol w="936104">
                  <a:extLst>
                    <a:ext uri="{9D8B030D-6E8A-4147-A177-3AD203B41FA5}">
                      <a16:colId xmlns:a16="http://schemas.microsoft.com/office/drawing/2014/main" val="647460644"/>
                    </a:ext>
                  </a:extLst>
                </a:gridCol>
                <a:gridCol w="1224136">
                  <a:extLst>
                    <a:ext uri="{9D8B030D-6E8A-4147-A177-3AD203B41FA5}">
                      <a16:colId xmlns:a16="http://schemas.microsoft.com/office/drawing/2014/main" val="3390053258"/>
                    </a:ext>
                  </a:extLst>
                </a:gridCol>
              </a:tblGrid>
              <a:tr h="291651">
                <a:tc>
                  <a:txBody>
                    <a:bodyPr/>
                    <a:lstStyle/>
                    <a:p>
                      <a:r>
                        <a:rPr kumimoji="1" lang="ja-JP" altLang="en-US" sz="1200" dirty="0" smtClean="0">
                          <a:solidFill>
                            <a:schemeClr val="tx1"/>
                          </a:solidFill>
                        </a:rPr>
                        <a:t>月</a:t>
                      </a:r>
                      <a:endParaRPr kumimoji="1" lang="ja-JP" altLang="en-US" sz="1200" dirty="0">
                        <a:solidFill>
                          <a:schemeClr val="tx1"/>
                        </a:solidFill>
                      </a:endParaRPr>
                    </a:p>
                  </a:txBody>
                  <a:tcPr>
                    <a:solidFill>
                      <a:schemeClr val="accent5">
                        <a:lumMod val="20000"/>
                        <a:lumOff val="80000"/>
                      </a:schemeClr>
                    </a:solidFill>
                  </a:tcPr>
                </a:tc>
                <a:tc>
                  <a:txBody>
                    <a:bodyPr/>
                    <a:lstStyle/>
                    <a:p>
                      <a:r>
                        <a:rPr kumimoji="1" lang="ja-JP" altLang="en-US" sz="1200" dirty="0" smtClean="0">
                          <a:solidFill>
                            <a:schemeClr val="tx1"/>
                          </a:solidFill>
                        </a:rPr>
                        <a:t>通所利用日数</a:t>
                      </a:r>
                      <a:endParaRPr kumimoji="1" lang="ja-JP" altLang="en-US" sz="1200" dirty="0">
                        <a:solidFill>
                          <a:schemeClr val="tx1"/>
                        </a:solidFill>
                      </a:endParaRPr>
                    </a:p>
                  </a:txBody>
                  <a:tcPr>
                    <a:solidFill>
                      <a:schemeClr val="accent5">
                        <a:lumMod val="20000"/>
                        <a:lumOff val="80000"/>
                      </a:schemeClr>
                    </a:solidFill>
                  </a:tcPr>
                </a:tc>
                <a:tc>
                  <a:txBody>
                    <a:bodyPr/>
                    <a:lstStyle/>
                    <a:p>
                      <a:r>
                        <a:rPr kumimoji="1" lang="ja-JP" altLang="en-US" sz="1100" dirty="0" smtClean="0">
                          <a:solidFill>
                            <a:schemeClr val="tx1"/>
                          </a:solidFill>
                        </a:rPr>
                        <a:t>通所１割負担額</a:t>
                      </a:r>
                      <a:endParaRPr kumimoji="1" lang="ja-JP" altLang="en-US" sz="1100" dirty="0">
                        <a:solidFill>
                          <a:schemeClr val="tx1"/>
                        </a:solidFill>
                      </a:endParaRPr>
                    </a:p>
                  </a:txBody>
                  <a:tcPr>
                    <a:solidFill>
                      <a:schemeClr val="accent5">
                        <a:lumMod val="20000"/>
                        <a:lumOff val="80000"/>
                      </a:schemeClr>
                    </a:solidFill>
                  </a:tcPr>
                </a:tc>
                <a:tc>
                  <a:txBody>
                    <a:bodyPr/>
                    <a:lstStyle/>
                    <a:p>
                      <a:r>
                        <a:rPr kumimoji="1" lang="ja-JP" altLang="en-US" sz="1050" dirty="0" smtClean="0">
                          <a:solidFill>
                            <a:schemeClr val="tx1"/>
                          </a:solidFill>
                        </a:rPr>
                        <a:t>代替的支援日数</a:t>
                      </a:r>
                      <a:endParaRPr kumimoji="1" lang="ja-JP" altLang="en-US" sz="1050" dirty="0">
                        <a:solidFill>
                          <a:schemeClr val="tx1"/>
                        </a:solidFill>
                      </a:endParaRPr>
                    </a:p>
                  </a:txBody>
                  <a:tcPr>
                    <a:solidFill>
                      <a:schemeClr val="accent5">
                        <a:lumMod val="20000"/>
                        <a:lumOff val="80000"/>
                      </a:schemeClr>
                    </a:solidFill>
                  </a:tcPr>
                </a:tc>
                <a:tc>
                  <a:txBody>
                    <a:bodyPr/>
                    <a:lstStyle/>
                    <a:p>
                      <a:r>
                        <a:rPr kumimoji="1" lang="ja-JP" altLang="en-US" sz="1000" dirty="0" smtClean="0">
                          <a:solidFill>
                            <a:schemeClr val="tx1"/>
                          </a:solidFill>
                        </a:rPr>
                        <a:t>代替的支援利用者負担額</a:t>
                      </a:r>
                      <a:endParaRPr kumimoji="1" lang="ja-JP" altLang="en-US" sz="1000" dirty="0">
                        <a:solidFill>
                          <a:schemeClr val="tx1"/>
                        </a:solidFill>
                      </a:endParaRPr>
                    </a:p>
                  </a:txBody>
                  <a:tcPr>
                    <a:solidFill>
                      <a:schemeClr val="accent5">
                        <a:lumMod val="20000"/>
                        <a:lumOff val="80000"/>
                      </a:schemeClr>
                    </a:solidFill>
                  </a:tcPr>
                </a:tc>
                <a:tc>
                  <a:txBody>
                    <a:bodyPr/>
                    <a:lstStyle/>
                    <a:p>
                      <a:r>
                        <a:rPr kumimoji="1" lang="ja-JP" altLang="en-US" sz="1100" dirty="0" smtClean="0">
                          <a:solidFill>
                            <a:schemeClr val="tx1"/>
                          </a:solidFill>
                        </a:rPr>
                        <a:t>１日当たりの</a:t>
                      </a:r>
                      <a:r>
                        <a:rPr kumimoji="1" lang="ja-JP" altLang="en-US" sz="1100" smtClean="0">
                          <a:solidFill>
                            <a:schemeClr val="tx1"/>
                          </a:solidFill>
                        </a:rPr>
                        <a:t>利用者負担単価</a:t>
                      </a:r>
                      <a:endParaRPr kumimoji="1" lang="ja-JP" altLang="en-US" sz="1100" dirty="0">
                        <a:solidFill>
                          <a:schemeClr val="tx1"/>
                        </a:solidFill>
                      </a:endParaRPr>
                    </a:p>
                  </a:txBody>
                  <a:tcPr>
                    <a:solidFill>
                      <a:schemeClr val="accent5">
                        <a:lumMod val="20000"/>
                        <a:lumOff val="80000"/>
                      </a:schemeClr>
                    </a:solidFill>
                  </a:tcPr>
                </a:tc>
                <a:extLst>
                  <a:ext uri="{0D108BD9-81ED-4DB2-BD59-A6C34878D82A}">
                    <a16:rowId xmlns:a16="http://schemas.microsoft.com/office/drawing/2014/main" val="880193202"/>
                  </a:ext>
                </a:extLst>
              </a:tr>
              <a:tr h="291651">
                <a:tc>
                  <a:txBody>
                    <a:bodyPr/>
                    <a:lstStyle/>
                    <a:p>
                      <a:r>
                        <a:rPr kumimoji="1" lang="ja-JP" altLang="en-US" sz="1200" dirty="0" smtClean="0"/>
                        <a:t>３月</a:t>
                      </a:r>
                      <a:endParaRPr kumimoji="1" lang="ja-JP" altLang="en-US" sz="1200" dirty="0"/>
                    </a:p>
                  </a:txBody>
                  <a:tcPr>
                    <a:solidFill>
                      <a:schemeClr val="accent5">
                        <a:lumMod val="20000"/>
                        <a:lumOff val="80000"/>
                      </a:schemeClr>
                    </a:solidFill>
                  </a:tcPr>
                </a:tc>
                <a:tc>
                  <a:txBody>
                    <a:bodyPr/>
                    <a:lstStyle/>
                    <a:p>
                      <a:r>
                        <a:rPr kumimoji="1" lang="en-US" altLang="ja-JP" sz="1200" dirty="0" smtClean="0"/>
                        <a:t>10</a:t>
                      </a:r>
                      <a:r>
                        <a:rPr kumimoji="1" lang="ja-JP" altLang="en-US" sz="1200" dirty="0" smtClean="0"/>
                        <a:t>日</a:t>
                      </a:r>
                      <a:endParaRPr kumimoji="1" lang="ja-JP" altLang="en-US" sz="1200" dirty="0"/>
                    </a:p>
                  </a:txBody>
                  <a:tcPr>
                    <a:solidFill>
                      <a:schemeClr val="accent5">
                        <a:lumMod val="20000"/>
                        <a:lumOff val="80000"/>
                      </a:schemeClr>
                    </a:solidFill>
                  </a:tcPr>
                </a:tc>
                <a:tc>
                  <a:txBody>
                    <a:bodyPr/>
                    <a:lstStyle/>
                    <a:p>
                      <a:r>
                        <a:rPr kumimoji="1" lang="en-US" altLang="ja-JP" sz="1200" dirty="0" smtClean="0"/>
                        <a:t>9000</a:t>
                      </a:r>
                      <a:r>
                        <a:rPr kumimoji="1" lang="ja-JP" altLang="en-US" sz="1200" dirty="0" smtClean="0"/>
                        <a:t>円</a:t>
                      </a:r>
                      <a:endParaRPr kumimoji="1" lang="ja-JP" altLang="en-US" sz="1200" dirty="0"/>
                    </a:p>
                  </a:txBody>
                  <a:tcPr>
                    <a:solidFill>
                      <a:schemeClr val="accent5">
                        <a:lumMod val="20000"/>
                        <a:lumOff val="80000"/>
                      </a:schemeClr>
                    </a:solidFill>
                  </a:tcPr>
                </a:tc>
                <a:tc>
                  <a:txBody>
                    <a:bodyPr/>
                    <a:lstStyle/>
                    <a:p>
                      <a:endParaRPr kumimoji="1" lang="ja-JP" altLang="en-US" sz="1200" dirty="0"/>
                    </a:p>
                  </a:txBody>
                  <a:tcPr>
                    <a:solidFill>
                      <a:schemeClr val="accent5">
                        <a:lumMod val="20000"/>
                        <a:lumOff val="80000"/>
                      </a:schemeClr>
                    </a:solidFill>
                  </a:tcPr>
                </a:tc>
                <a:tc>
                  <a:txBody>
                    <a:bodyPr/>
                    <a:lstStyle/>
                    <a:p>
                      <a:endParaRPr kumimoji="1" lang="ja-JP" altLang="en-US" sz="1200" dirty="0"/>
                    </a:p>
                  </a:txBody>
                  <a:tcPr>
                    <a:solidFill>
                      <a:schemeClr val="accent5">
                        <a:lumMod val="20000"/>
                        <a:lumOff val="80000"/>
                      </a:schemeClr>
                    </a:solidFill>
                  </a:tcPr>
                </a:tc>
                <a:tc>
                  <a:txBody>
                    <a:bodyPr/>
                    <a:lstStyle/>
                    <a:p>
                      <a:r>
                        <a:rPr kumimoji="1" lang="en-US" altLang="ja-JP" sz="1200" dirty="0" smtClean="0"/>
                        <a:t>900</a:t>
                      </a:r>
                      <a:r>
                        <a:rPr kumimoji="1" lang="ja-JP" altLang="en-US" sz="1200" dirty="0" smtClean="0"/>
                        <a:t>円</a:t>
                      </a:r>
                      <a:endParaRPr kumimoji="1" lang="ja-JP" altLang="en-US" sz="1200" dirty="0"/>
                    </a:p>
                  </a:txBody>
                  <a:tcPr>
                    <a:solidFill>
                      <a:schemeClr val="accent5">
                        <a:lumMod val="20000"/>
                        <a:lumOff val="80000"/>
                      </a:schemeClr>
                    </a:solidFill>
                  </a:tcPr>
                </a:tc>
                <a:extLst>
                  <a:ext uri="{0D108BD9-81ED-4DB2-BD59-A6C34878D82A}">
                    <a16:rowId xmlns:a16="http://schemas.microsoft.com/office/drawing/2014/main" val="1360291165"/>
                  </a:ext>
                </a:extLst>
              </a:tr>
              <a:tr h="291651">
                <a:tc>
                  <a:txBody>
                    <a:bodyPr/>
                    <a:lstStyle/>
                    <a:p>
                      <a:r>
                        <a:rPr kumimoji="1" lang="ja-JP" altLang="en-US" sz="1200" dirty="0" smtClean="0"/>
                        <a:t>４月</a:t>
                      </a:r>
                      <a:endParaRPr kumimoji="1" lang="ja-JP" altLang="en-US" sz="1200" dirty="0"/>
                    </a:p>
                  </a:txBody>
                  <a:tcPr>
                    <a:solidFill>
                      <a:schemeClr val="accent5">
                        <a:lumMod val="20000"/>
                        <a:lumOff val="80000"/>
                      </a:schemeClr>
                    </a:solidFill>
                  </a:tcPr>
                </a:tc>
                <a:tc>
                  <a:txBody>
                    <a:bodyPr/>
                    <a:lstStyle/>
                    <a:p>
                      <a:r>
                        <a:rPr kumimoji="1" lang="en-US" altLang="ja-JP" sz="1200" dirty="0" smtClean="0"/>
                        <a:t>15</a:t>
                      </a:r>
                      <a:r>
                        <a:rPr kumimoji="1" lang="ja-JP" altLang="en-US" sz="1200" dirty="0" smtClean="0"/>
                        <a:t>日</a:t>
                      </a:r>
                      <a:endParaRPr kumimoji="1" lang="ja-JP" altLang="en-US" sz="1200" dirty="0"/>
                    </a:p>
                  </a:txBody>
                  <a:tcPr>
                    <a:solidFill>
                      <a:schemeClr val="accent5">
                        <a:lumMod val="20000"/>
                        <a:lumOff val="80000"/>
                      </a:schemeClr>
                    </a:solidFill>
                  </a:tcPr>
                </a:tc>
                <a:tc>
                  <a:txBody>
                    <a:bodyPr/>
                    <a:lstStyle/>
                    <a:p>
                      <a:r>
                        <a:rPr kumimoji="1" lang="en-US" altLang="ja-JP" sz="1200" dirty="0" smtClean="0"/>
                        <a:t>15000</a:t>
                      </a:r>
                      <a:r>
                        <a:rPr kumimoji="1" lang="ja-JP" altLang="en-US" sz="1200" dirty="0" smtClean="0"/>
                        <a:t>円</a:t>
                      </a:r>
                      <a:endParaRPr kumimoji="1" lang="ja-JP" altLang="en-US" sz="1200" dirty="0"/>
                    </a:p>
                  </a:txBody>
                  <a:tcPr>
                    <a:solidFill>
                      <a:schemeClr val="accent5">
                        <a:lumMod val="20000"/>
                        <a:lumOff val="80000"/>
                      </a:schemeClr>
                    </a:solidFill>
                  </a:tcPr>
                </a:tc>
                <a:tc>
                  <a:txBody>
                    <a:bodyPr/>
                    <a:lstStyle/>
                    <a:p>
                      <a:r>
                        <a:rPr kumimoji="1" lang="en-US" altLang="ja-JP" sz="1200" dirty="0" smtClean="0"/>
                        <a:t>5</a:t>
                      </a:r>
                      <a:r>
                        <a:rPr kumimoji="1" lang="ja-JP" altLang="en-US" sz="1200" dirty="0" smtClean="0"/>
                        <a:t>日</a:t>
                      </a:r>
                      <a:endParaRPr kumimoji="1" lang="ja-JP" altLang="en-US" sz="1200" dirty="0"/>
                    </a:p>
                  </a:txBody>
                  <a:tcPr>
                    <a:solidFill>
                      <a:schemeClr val="accent5">
                        <a:lumMod val="20000"/>
                        <a:lumOff val="80000"/>
                      </a:schemeClr>
                    </a:solidFill>
                  </a:tcPr>
                </a:tc>
                <a:tc>
                  <a:txBody>
                    <a:bodyPr/>
                    <a:lstStyle/>
                    <a:p>
                      <a:r>
                        <a:rPr kumimoji="1" lang="en-US" altLang="ja-JP" sz="1200" dirty="0" smtClean="0"/>
                        <a:t>5000</a:t>
                      </a:r>
                      <a:r>
                        <a:rPr kumimoji="1" lang="ja-JP" altLang="en-US" sz="1200" dirty="0" smtClean="0"/>
                        <a:t>円</a:t>
                      </a:r>
                      <a:endParaRPr kumimoji="1" lang="ja-JP" altLang="en-US" sz="1200" dirty="0"/>
                    </a:p>
                  </a:txBody>
                  <a:tcPr>
                    <a:solidFill>
                      <a:schemeClr val="accent5">
                        <a:lumMod val="20000"/>
                        <a:lumOff val="80000"/>
                      </a:schemeClr>
                    </a:solidFill>
                  </a:tcPr>
                </a:tc>
                <a:tc>
                  <a:txBody>
                    <a:bodyPr/>
                    <a:lstStyle/>
                    <a:p>
                      <a:r>
                        <a:rPr kumimoji="1" lang="en-US" altLang="ja-JP" sz="1200" dirty="0" smtClean="0"/>
                        <a:t>1000</a:t>
                      </a:r>
                      <a:r>
                        <a:rPr kumimoji="1" lang="ja-JP" altLang="en-US" sz="1200" dirty="0" smtClean="0"/>
                        <a:t>円</a:t>
                      </a:r>
                      <a:endParaRPr kumimoji="1" lang="ja-JP" altLang="en-US" sz="1200" dirty="0"/>
                    </a:p>
                  </a:txBody>
                  <a:tcPr>
                    <a:solidFill>
                      <a:schemeClr val="accent5">
                        <a:lumMod val="20000"/>
                        <a:lumOff val="80000"/>
                      </a:schemeClr>
                    </a:solidFill>
                  </a:tcPr>
                </a:tc>
                <a:extLst>
                  <a:ext uri="{0D108BD9-81ED-4DB2-BD59-A6C34878D82A}">
                    <a16:rowId xmlns:a16="http://schemas.microsoft.com/office/drawing/2014/main" val="646422366"/>
                  </a:ext>
                </a:extLst>
              </a:tr>
            </a:tbl>
          </a:graphicData>
        </a:graphic>
      </p:graphicFrame>
    </p:spTree>
    <p:extLst>
      <p:ext uri="{BB962C8B-B14F-4D97-AF65-F5344CB8AC3E}">
        <p14:creationId xmlns:p14="http://schemas.microsoft.com/office/powerpoint/2010/main" val="2320007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93000" y="548680"/>
            <a:ext cx="9720000" cy="5832648"/>
          </a:xfrm>
          <a:prstGeom prst="rect">
            <a:avLst/>
          </a:prstGeom>
          <a:noFill/>
          <a:ln w="19050">
            <a:solidFill>
              <a:schemeClr val="dk1">
                <a:shade val="95000"/>
                <a:satMod val="10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92866" indent="-92866"/>
            <a:endParaRPr lang="en-US" altLang="ja-JP" sz="800" dirty="0">
              <a:solidFill>
                <a:schemeClr val="tx1"/>
              </a:solidFill>
              <a:latin typeface="+mn-ea"/>
            </a:endParaRPr>
          </a:p>
          <a:p>
            <a:pPr marL="92866" indent="-92866"/>
            <a:r>
              <a:rPr lang="ja-JP" altLang="en-US" sz="1400" dirty="0" smtClean="0">
                <a:solidFill>
                  <a:schemeClr val="tx1"/>
                </a:solidFill>
                <a:latin typeface="+mn-ea"/>
              </a:rPr>
              <a:t>○　通所従前報酬の１割相当額（</a:t>
            </a:r>
            <a:r>
              <a:rPr lang="ja-JP" altLang="en-US" sz="1400" u="sng" dirty="0" smtClean="0">
                <a:solidFill>
                  <a:srgbClr val="FF0000"/>
                </a:solidFill>
                <a:latin typeface="+mn-ea"/>
              </a:rPr>
              <a:t>以下「通所従前負担額」という。</a:t>
            </a:r>
            <a:r>
              <a:rPr lang="ja-JP" altLang="en-US" sz="1400" dirty="0" smtClean="0">
                <a:solidFill>
                  <a:schemeClr val="tx1"/>
                </a:solidFill>
                <a:latin typeface="+mn-ea"/>
              </a:rPr>
              <a:t>）を、利用者負担額と比較し、少ない額が利用者請求額となり、利用者負担額から利用者請求額を除いた額が補助申請額となる。</a:t>
            </a:r>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r>
              <a:rPr lang="ja-JP" altLang="en-US" sz="1400" u="sng" dirty="0" smtClean="0">
                <a:solidFill>
                  <a:schemeClr val="tx1"/>
                </a:solidFill>
                <a:latin typeface="+mn-ea"/>
              </a:rPr>
              <a:t>（例１）報酬：</a:t>
            </a:r>
            <a:r>
              <a:rPr lang="en-US" altLang="ja-JP" sz="1400" u="sng" dirty="0" smtClean="0">
                <a:solidFill>
                  <a:schemeClr val="tx1"/>
                </a:solidFill>
                <a:latin typeface="+mn-ea"/>
              </a:rPr>
              <a:t>100,000</a:t>
            </a:r>
            <a:r>
              <a:rPr lang="ja-JP" altLang="en-US" sz="1400" u="sng" dirty="0" smtClean="0">
                <a:solidFill>
                  <a:schemeClr val="tx1"/>
                </a:solidFill>
                <a:latin typeface="+mn-ea"/>
              </a:rPr>
              <a:t>円、１割相当額：</a:t>
            </a:r>
            <a:r>
              <a:rPr lang="en-US" altLang="ja-JP" sz="1400" u="sng" dirty="0" smtClean="0">
                <a:solidFill>
                  <a:schemeClr val="tx1"/>
                </a:solidFill>
                <a:latin typeface="+mn-ea"/>
              </a:rPr>
              <a:t>10,000</a:t>
            </a:r>
            <a:r>
              <a:rPr lang="ja-JP" altLang="en-US" sz="1400" u="sng" dirty="0" smtClean="0">
                <a:solidFill>
                  <a:schemeClr val="tx1"/>
                </a:solidFill>
                <a:latin typeface="+mn-ea"/>
              </a:rPr>
              <a:t>円、通所従前報酬：</a:t>
            </a:r>
            <a:r>
              <a:rPr lang="en-US" altLang="ja-JP" sz="1400" u="sng" dirty="0">
                <a:solidFill>
                  <a:schemeClr val="tx1"/>
                </a:solidFill>
                <a:latin typeface="+mn-ea"/>
              </a:rPr>
              <a:t>4</a:t>
            </a:r>
            <a:r>
              <a:rPr lang="en-US" altLang="ja-JP" sz="1400" u="sng" dirty="0" smtClean="0">
                <a:solidFill>
                  <a:schemeClr val="tx1"/>
                </a:solidFill>
                <a:latin typeface="+mn-ea"/>
              </a:rPr>
              <a:t>0,000</a:t>
            </a:r>
            <a:r>
              <a:rPr lang="ja-JP" altLang="en-US" sz="1400" u="sng" dirty="0" smtClean="0">
                <a:solidFill>
                  <a:schemeClr val="tx1"/>
                </a:solidFill>
                <a:latin typeface="+mn-ea"/>
              </a:rPr>
              <a:t>円、通所従前負担額：</a:t>
            </a:r>
            <a:r>
              <a:rPr lang="en-US" altLang="ja-JP" sz="1400" u="sng" dirty="0">
                <a:solidFill>
                  <a:schemeClr val="tx1"/>
                </a:solidFill>
                <a:latin typeface="+mn-ea"/>
              </a:rPr>
              <a:t>4</a:t>
            </a:r>
            <a:r>
              <a:rPr lang="en-US" altLang="ja-JP" sz="1400" u="sng" dirty="0" smtClean="0">
                <a:solidFill>
                  <a:schemeClr val="tx1"/>
                </a:solidFill>
                <a:latin typeface="+mn-ea"/>
              </a:rPr>
              <a:t>,000</a:t>
            </a:r>
            <a:r>
              <a:rPr lang="ja-JP" altLang="en-US" sz="1400" u="sng" dirty="0" smtClean="0">
                <a:solidFill>
                  <a:schemeClr val="tx1"/>
                </a:solidFill>
                <a:latin typeface="+mn-ea"/>
              </a:rPr>
              <a:t>円</a:t>
            </a:r>
            <a:endParaRPr lang="en-US" altLang="ja-JP" sz="1400" u="sng" dirty="0" smtClean="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smtClean="0">
              <a:solidFill>
                <a:schemeClr val="tx1"/>
              </a:solidFill>
              <a:latin typeface="+mn-ea"/>
            </a:endParaRPr>
          </a:p>
          <a:p>
            <a:pPr marL="92866" indent="-92866"/>
            <a:r>
              <a:rPr lang="ja-JP" altLang="en-US" sz="1400" u="sng" dirty="0" smtClean="0">
                <a:solidFill>
                  <a:schemeClr val="tx1"/>
                </a:solidFill>
                <a:latin typeface="+mn-ea"/>
              </a:rPr>
              <a:t>（例２）</a:t>
            </a:r>
            <a:r>
              <a:rPr lang="ja-JP" altLang="en-US" sz="1400" u="sng" dirty="0">
                <a:solidFill>
                  <a:schemeClr val="tx1"/>
                </a:solidFill>
                <a:latin typeface="+mn-ea"/>
              </a:rPr>
              <a:t>総報酬</a:t>
            </a:r>
            <a:r>
              <a:rPr lang="ja-JP" altLang="en-US" sz="1400" u="sng" dirty="0" smtClean="0">
                <a:solidFill>
                  <a:schemeClr val="tx1"/>
                </a:solidFill>
                <a:latin typeface="+mn-ea"/>
              </a:rPr>
              <a:t>：</a:t>
            </a:r>
            <a:r>
              <a:rPr lang="en-US" altLang="ja-JP" sz="1400" u="sng" dirty="0" smtClean="0">
                <a:solidFill>
                  <a:schemeClr val="tx1"/>
                </a:solidFill>
                <a:latin typeface="+mn-ea"/>
              </a:rPr>
              <a:t>300,000</a:t>
            </a:r>
            <a:r>
              <a:rPr lang="ja-JP" altLang="en-US" sz="1400" u="sng" dirty="0">
                <a:solidFill>
                  <a:schemeClr val="tx1"/>
                </a:solidFill>
                <a:latin typeface="+mn-ea"/>
              </a:rPr>
              <a:t>円、１割相当額</a:t>
            </a:r>
            <a:r>
              <a:rPr lang="ja-JP" altLang="en-US" sz="1400" u="sng" dirty="0" smtClean="0">
                <a:solidFill>
                  <a:schemeClr val="tx1"/>
                </a:solidFill>
                <a:latin typeface="+mn-ea"/>
              </a:rPr>
              <a:t>：</a:t>
            </a:r>
            <a:r>
              <a:rPr lang="en-US" altLang="ja-JP" sz="1400" u="sng" dirty="0" smtClean="0">
                <a:solidFill>
                  <a:schemeClr val="tx1"/>
                </a:solidFill>
                <a:latin typeface="+mn-ea"/>
              </a:rPr>
              <a:t>30,000</a:t>
            </a:r>
            <a:r>
              <a:rPr lang="ja-JP" altLang="en-US" sz="1400" u="sng" dirty="0">
                <a:solidFill>
                  <a:schemeClr val="tx1"/>
                </a:solidFill>
                <a:latin typeface="+mn-ea"/>
              </a:rPr>
              <a:t>円、通所従前報酬</a:t>
            </a:r>
            <a:r>
              <a:rPr lang="ja-JP" altLang="en-US" sz="1400" u="sng" dirty="0" smtClean="0">
                <a:solidFill>
                  <a:schemeClr val="tx1"/>
                </a:solidFill>
                <a:latin typeface="+mn-ea"/>
              </a:rPr>
              <a:t>：</a:t>
            </a:r>
            <a:r>
              <a:rPr lang="en-US" altLang="ja-JP" sz="1400" u="sng" dirty="0" smtClean="0">
                <a:solidFill>
                  <a:schemeClr val="tx1"/>
                </a:solidFill>
                <a:latin typeface="+mn-ea"/>
              </a:rPr>
              <a:t>180,000</a:t>
            </a:r>
            <a:r>
              <a:rPr lang="ja-JP" altLang="en-US" sz="1400" u="sng" dirty="0">
                <a:solidFill>
                  <a:schemeClr val="tx1"/>
                </a:solidFill>
                <a:latin typeface="+mn-ea"/>
              </a:rPr>
              <a:t>円、通所従前負担額</a:t>
            </a:r>
            <a:r>
              <a:rPr lang="ja-JP" altLang="en-US" sz="1400" u="sng" dirty="0" smtClean="0">
                <a:solidFill>
                  <a:schemeClr val="tx1"/>
                </a:solidFill>
                <a:latin typeface="+mn-ea"/>
              </a:rPr>
              <a:t>：</a:t>
            </a:r>
            <a:r>
              <a:rPr lang="en-US" altLang="ja-JP" sz="1400" u="sng" dirty="0" smtClean="0">
                <a:solidFill>
                  <a:schemeClr val="tx1"/>
                </a:solidFill>
                <a:latin typeface="+mn-ea"/>
              </a:rPr>
              <a:t>18,000</a:t>
            </a:r>
            <a:r>
              <a:rPr lang="ja-JP" altLang="en-US" sz="1400" u="sng" dirty="0" smtClean="0">
                <a:solidFill>
                  <a:schemeClr val="tx1"/>
                </a:solidFill>
                <a:latin typeface="+mn-ea"/>
              </a:rPr>
              <a:t>円</a:t>
            </a:r>
            <a:endParaRPr lang="en-US" altLang="ja-JP" sz="1400" dirty="0" smtClean="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a:p>
            <a:pPr marL="92866" indent="-92866"/>
            <a:endParaRPr lang="en-US" altLang="ja-JP" sz="1400" dirty="0" smtClean="0">
              <a:solidFill>
                <a:schemeClr val="tx1"/>
              </a:solidFill>
              <a:latin typeface="+mn-ea"/>
            </a:endParaRPr>
          </a:p>
          <a:p>
            <a:pPr marL="92866" indent="-92866"/>
            <a:endParaRPr lang="en-US" altLang="ja-JP" sz="1400" dirty="0">
              <a:solidFill>
                <a:schemeClr val="tx1"/>
              </a:solidFill>
              <a:latin typeface="+mn-ea"/>
            </a:endParaRPr>
          </a:p>
        </p:txBody>
      </p:sp>
      <p:sp>
        <p:nvSpPr>
          <p:cNvPr id="5" name="スライド番号プレースホルダー 4"/>
          <p:cNvSpPr>
            <a:spLocks noGrp="1"/>
          </p:cNvSpPr>
          <p:nvPr>
            <p:ph type="sldNum" sz="quarter" idx="12"/>
          </p:nvPr>
        </p:nvSpPr>
        <p:spPr>
          <a:xfrm>
            <a:off x="7534327" y="6451311"/>
            <a:ext cx="2311400" cy="365125"/>
          </a:xfrm>
        </p:spPr>
        <p:txBody>
          <a:bodyPr/>
          <a:lstStyle/>
          <a:p>
            <a:fld id="{9E2A29CB-BA86-48A6-80E1-CB8750A963B5}" type="slidenum">
              <a:rPr lang="ja-JP" altLang="en-US" smtClean="0"/>
              <a:pPr/>
              <a:t>5</a:t>
            </a:fld>
            <a:endParaRPr lang="ja-JP" altLang="en-US"/>
          </a:p>
        </p:txBody>
      </p:sp>
      <p:graphicFrame>
        <p:nvGraphicFramePr>
          <p:cNvPr id="20" name="表 19"/>
          <p:cNvGraphicFramePr>
            <a:graphicFrameLocks noGrp="1"/>
          </p:cNvGraphicFramePr>
          <p:nvPr>
            <p:extLst/>
          </p:nvPr>
        </p:nvGraphicFramePr>
        <p:xfrm>
          <a:off x="327000" y="1628800"/>
          <a:ext cx="9018488" cy="1729359"/>
        </p:xfrm>
        <a:graphic>
          <a:graphicData uri="http://schemas.openxmlformats.org/drawingml/2006/table">
            <a:tbl>
              <a:tblPr firstRow="1" bandRow="1">
                <a:tableStyleId>{5940675A-B579-460E-94D1-54222C63F5DA}</a:tableStyleId>
              </a:tblPr>
              <a:tblGrid>
                <a:gridCol w="1889696">
                  <a:extLst>
                    <a:ext uri="{9D8B030D-6E8A-4147-A177-3AD203B41FA5}">
                      <a16:colId xmlns:a16="http://schemas.microsoft.com/office/drawing/2014/main" val="1016361827"/>
                    </a:ext>
                  </a:extLst>
                </a:gridCol>
                <a:gridCol w="1008112">
                  <a:extLst>
                    <a:ext uri="{9D8B030D-6E8A-4147-A177-3AD203B41FA5}">
                      <a16:colId xmlns:a16="http://schemas.microsoft.com/office/drawing/2014/main" val="2125921058"/>
                    </a:ext>
                  </a:extLst>
                </a:gridCol>
                <a:gridCol w="936104">
                  <a:extLst>
                    <a:ext uri="{9D8B030D-6E8A-4147-A177-3AD203B41FA5}">
                      <a16:colId xmlns:a16="http://schemas.microsoft.com/office/drawing/2014/main" val="4103548934"/>
                    </a:ext>
                  </a:extLst>
                </a:gridCol>
                <a:gridCol w="1512168">
                  <a:extLst>
                    <a:ext uri="{9D8B030D-6E8A-4147-A177-3AD203B41FA5}">
                      <a16:colId xmlns:a16="http://schemas.microsoft.com/office/drawing/2014/main" val="1916920264"/>
                    </a:ext>
                  </a:extLst>
                </a:gridCol>
                <a:gridCol w="1224136">
                  <a:extLst>
                    <a:ext uri="{9D8B030D-6E8A-4147-A177-3AD203B41FA5}">
                      <a16:colId xmlns:a16="http://schemas.microsoft.com/office/drawing/2014/main" val="4241023419"/>
                    </a:ext>
                  </a:extLst>
                </a:gridCol>
                <a:gridCol w="1440160">
                  <a:extLst>
                    <a:ext uri="{9D8B030D-6E8A-4147-A177-3AD203B41FA5}">
                      <a16:colId xmlns:a16="http://schemas.microsoft.com/office/drawing/2014/main" val="2467961944"/>
                    </a:ext>
                  </a:extLst>
                </a:gridCol>
                <a:gridCol w="1008112">
                  <a:extLst>
                    <a:ext uri="{9D8B030D-6E8A-4147-A177-3AD203B41FA5}">
                      <a16:colId xmlns:a16="http://schemas.microsoft.com/office/drawing/2014/main" val="739235312"/>
                    </a:ext>
                  </a:extLst>
                </a:gridCol>
              </a:tblGrid>
              <a:tr h="288033">
                <a:tc>
                  <a:txBody>
                    <a:bodyPr/>
                    <a:lstStyle/>
                    <a:p>
                      <a:pPr algn="ctr"/>
                      <a:r>
                        <a:rPr kumimoji="1" lang="ja-JP" altLang="en-US" sz="1200" dirty="0" smtClean="0">
                          <a:latin typeface="+mn-ea"/>
                          <a:ea typeface="+mn-ea"/>
                        </a:rPr>
                        <a:t>計算フロー</a:t>
                      </a:r>
                      <a:endParaRPr kumimoji="1" lang="ja-JP" altLang="en-US" sz="120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１割相当額</a:t>
                      </a:r>
                      <a:r>
                        <a:rPr kumimoji="1" lang="en-US" altLang="ja-JP" sz="900" dirty="0" smtClean="0">
                          <a:latin typeface="+mn-ea"/>
                          <a:ea typeface="+mn-ea"/>
                        </a:rPr>
                        <a:t>※</a:t>
                      </a:r>
                      <a:r>
                        <a:rPr kumimoji="1" lang="ja-JP" altLang="en-US" sz="900" dirty="0" smtClean="0">
                          <a:latin typeface="+mn-ea"/>
                          <a:ea typeface="+mn-ea"/>
                        </a:rPr>
                        <a:t>１</a:t>
                      </a:r>
                      <a:r>
                        <a:rPr kumimoji="1" lang="ja-JP" altLang="en-US" sz="1200" dirty="0" smtClean="0">
                          <a:latin typeface="+mn-ea"/>
                          <a:ea typeface="+mn-ea"/>
                        </a:rPr>
                        <a:t>①</a:t>
                      </a:r>
                      <a:endParaRPr kumimoji="1" lang="ja-JP" altLang="en-US" sz="120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上限月額</a:t>
                      </a:r>
                      <a:endParaRPr kumimoji="1" lang="en-US" altLang="ja-JP" sz="1200" dirty="0" smtClean="0">
                        <a:latin typeface="+mn-ea"/>
                        <a:ea typeface="+mn-ea"/>
                      </a:endParaRPr>
                    </a:p>
                    <a:p>
                      <a:pPr algn="ctr"/>
                      <a:r>
                        <a:rPr kumimoji="1" lang="ja-JP" altLang="en-US" sz="1200" dirty="0" smtClean="0">
                          <a:latin typeface="+mn-ea"/>
                          <a:ea typeface="+mn-ea"/>
                        </a:rPr>
                        <a:t>②</a:t>
                      </a:r>
                      <a:endParaRPr kumimoji="1" lang="en-US" altLang="ja-JP" sz="1200" dirty="0" smtClean="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en-US" altLang="ja-JP" sz="1200" dirty="0" smtClean="0">
                          <a:latin typeface="+mn-ea"/>
                          <a:ea typeface="+mn-ea"/>
                        </a:rPr>
                        <a:t> </a:t>
                      </a:r>
                      <a:r>
                        <a:rPr kumimoji="1" lang="ja-JP" altLang="en-US" sz="1200" dirty="0" smtClean="0">
                          <a:latin typeface="+mn-ea"/>
                          <a:ea typeface="+mn-ea"/>
                        </a:rPr>
                        <a:t>調整後負担額</a:t>
                      </a:r>
                      <a:r>
                        <a:rPr kumimoji="1" lang="en-US" altLang="ja-JP" sz="900" dirty="0" smtClean="0">
                          <a:latin typeface="+mn-ea"/>
                          <a:ea typeface="+mn-ea"/>
                        </a:rPr>
                        <a:t>※</a:t>
                      </a:r>
                      <a:r>
                        <a:rPr kumimoji="1" lang="ja-JP" altLang="en-US" sz="900" dirty="0" smtClean="0">
                          <a:latin typeface="+mn-ea"/>
                          <a:ea typeface="+mn-ea"/>
                        </a:rPr>
                        <a:t>２</a:t>
                      </a:r>
                      <a:endParaRPr kumimoji="1" lang="en-US" altLang="ja-JP" sz="1200" dirty="0" smtClean="0">
                        <a:latin typeface="+mn-ea"/>
                        <a:ea typeface="+mn-ea"/>
                      </a:endParaRPr>
                    </a:p>
                    <a:p>
                      <a:pPr algn="ctr"/>
                      <a:r>
                        <a:rPr kumimoji="1" lang="ja-JP" altLang="en-US" sz="1200" dirty="0" smtClean="0">
                          <a:latin typeface="+mn-ea"/>
                          <a:ea typeface="+mn-ea"/>
                        </a:rPr>
                        <a:t>③</a:t>
                      </a:r>
                      <a:endParaRPr kumimoji="1" lang="en-US" altLang="ja-JP" sz="1050" dirty="0" smtClean="0">
                        <a:latin typeface="+mn-ea"/>
                        <a:ea typeface="+mn-ea"/>
                      </a:endParaRPr>
                    </a:p>
                    <a:p>
                      <a:pPr algn="ctr"/>
                      <a:r>
                        <a:rPr kumimoji="1" lang="ja-JP" altLang="en-US" sz="1050" dirty="0" smtClean="0">
                          <a:latin typeface="+mn-ea"/>
                          <a:ea typeface="+mn-ea"/>
                        </a:rPr>
                        <a:t>（①と②の低い方の額）</a:t>
                      </a:r>
                      <a:endParaRPr kumimoji="1" lang="ja-JP" altLang="en-US" sz="105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通所従前負担額</a:t>
                      </a:r>
                      <a:endParaRPr kumimoji="1" lang="en-US" altLang="ja-JP" sz="1200" dirty="0" smtClean="0">
                        <a:latin typeface="+mn-ea"/>
                        <a:ea typeface="+mn-ea"/>
                      </a:endParaRPr>
                    </a:p>
                    <a:p>
                      <a:pPr algn="ctr"/>
                      <a:r>
                        <a:rPr kumimoji="1" lang="ja-JP" altLang="en-US" sz="1200" dirty="0" smtClean="0">
                          <a:latin typeface="+mn-ea"/>
                          <a:ea typeface="+mn-ea"/>
                        </a:rPr>
                        <a:t>④</a:t>
                      </a:r>
                      <a:endParaRPr kumimoji="1" lang="ja-JP" altLang="en-US" sz="120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en-US" altLang="ja-JP" sz="1200" dirty="0" smtClean="0">
                          <a:latin typeface="+mn-ea"/>
                          <a:ea typeface="+mn-ea"/>
                        </a:rPr>
                        <a:t> </a:t>
                      </a:r>
                      <a:r>
                        <a:rPr kumimoji="1" lang="ja-JP" altLang="en-US" sz="1200" dirty="0" smtClean="0">
                          <a:latin typeface="+mn-ea"/>
                          <a:ea typeface="+mn-ea"/>
                        </a:rPr>
                        <a:t>利用者請求額</a:t>
                      </a:r>
                      <a:endParaRPr kumimoji="1" lang="en-US" altLang="ja-JP" sz="1200" dirty="0" smtClean="0">
                        <a:latin typeface="+mn-ea"/>
                        <a:ea typeface="+mn-ea"/>
                      </a:endParaRPr>
                    </a:p>
                    <a:p>
                      <a:pPr algn="ctr"/>
                      <a:r>
                        <a:rPr kumimoji="1" lang="ja-JP" altLang="en-US" sz="1200" dirty="0" smtClean="0">
                          <a:latin typeface="+mn-ea"/>
                          <a:ea typeface="+mn-ea"/>
                        </a:rPr>
                        <a:t>⑤</a:t>
                      </a:r>
                      <a:endParaRPr kumimoji="1" lang="en-US" altLang="ja-JP" sz="1200" dirty="0" smtClean="0">
                        <a:latin typeface="+mn-ea"/>
                        <a:ea typeface="+mn-ea"/>
                      </a:endParaRPr>
                    </a:p>
                    <a:p>
                      <a:pPr algn="ctr"/>
                      <a:r>
                        <a:rPr kumimoji="1" lang="ja-JP" altLang="en-US" sz="1050" dirty="0" smtClean="0">
                          <a:latin typeface="+mn-ea"/>
                          <a:ea typeface="+mn-ea"/>
                        </a:rPr>
                        <a:t>（③と④の低い方の額）</a:t>
                      </a:r>
                      <a:endParaRPr kumimoji="1" lang="ja-JP" altLang="en-US" sz="105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補助申請額</a:t>
                      </a:r>
                      <a:endParaRPr kumimoji="1" lang="en-US" altLang="ja-JP" sz="1200" dirty="0" smtClean="0">
                        <a:latin typeface="+mn-ea"/>
                        <a:ea typeface="+mn-ea"/>
                      </a:endParaRPr>
                    </a:p>
                    <a:p>
                      <a:pPr algn="ctr"/>
                      <a:r>
                        <a:rPr kumimoji="1" lang="ja-JP" altLang="en-US" sz="1200" dirty="0" smtClean="0">
                          <a:latin typeface="+mn-ea"/>
                          <a:ea typeface="+mn-ea"/>
                        </a:rPr>
                        <a:t>（③－⑤）</a:t>
                      </a:r>
                      <a:endParaRPr kumimoji="1" lang="ja-JP" altLang="en-US" sz="1200" dirty="0">
                        <a:latin typeface="+mn-ea"/>
                        <a:ea typeface="+mn-ea"/>
                      </a:endParaRPr>
                    </a:p>
                  </a:txBody>
                  <a:tcPr marL="36000" marR="36000" marT="36000" marB="36000" anchor="ctr">
                    <a:solidFill>
                      <a:schemeClr val="accent6">
                        <a:lumMod val="20000"/>
                        <a:lumOff val="80000"/>
                      </a:schemeClr>
                    </a:solidFill>
                  </a:tcPr>
                </a:tc>
                <a:extLst>
                  <a:ext uri="{0D108BD9-81ED-4DB2-BD59-A6C34878D82A}">
                    <a16:rowId xmlns:a16="http://schemas.microsoft.com/office/drawing/2014/main" val="175579469"/>
                  </a:ext>
                </a:extLst>
              </a:tr>
              <a:tr h="377193">
                <a:tc>
                  <a:txBody>
                    <a:bodyPr/>
                    <a:lstStyle/>
                    <a:p>
                      <a:pPr algn="l"/>
                      <a:r>
                        <a:rPr kumimoji="1" lang="ja-JP" altLang="en-US" sz="1200" dirty="0" smtClean="0">
                          <a:latin typeface="+mn-ea"/>
                          <a:ea typeface="+mn-ea"/>
                        </a:rPr>
                        <a:t>上限月額 </a:t>
                      </a:r>
                      <a:r>
                        <a:rPr kumimoji="1" lang="en-US" altLang="ja-JP" sz="1200" dirty="0" smtClean="0">
                          <a:latin typeface="+mn-ea"/>
                          <a:ea typeface="+mn-ea"/>
                        </a:rPr>
                        <a:t>37,200</a:t>
                      </a:r>
                      <a:r>
                        <a:rPr kumimoji="1" lang="ja-JP" altLang="en-US" sz="1200" dirty="0" smtClean="0">
                          <a:latin typeface="+mn-ea"/>
                          <a:ea typeface="+mn-ea"/>
                        </a:rPr>
                        <a:t>円の場合</a:t>
                      </a:r>
                      <a:endParaRPr kumimoji="1" lang="ja-JP" altLang="en-US" sz="1200" dirty="0">
                        <a:latin typeface="+mn-ea"/>
                        <a:ea typeface="+mn-ea"/>
                      </a:endParaRPr>
                    </a:p>
                  </a:txBody>
                  <a:tcPr marL="36000" marR="36000" marT="36000" marB="36000" anchor="ctr"/>
                </a:tc>
                <a:tc rowSpan="3">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r>
                        <a:rPr kumimoji="1" lang="en-US" altLang="ja-JP" sz="1200" dirty="0" smtClean="0">
                          <a:latin typeface="+mn-ea"/>
                          <a:ea typeface="+mn-ea"/>
                        </a:rPr>
                        <a:t>10,000</a:t>
                      </a:r>
                      <a:r>
                        <a:rPr kumimoji="1" lang="ja-JP" altLang="en-US" sz="1200" dirty="0" smtClean="0">
                          <a:latin typeface="+mn-ea"/>
                          <a:ea typeface="+mn-ea"/>
                        </a:rPr>
                        <a:t>円</a:t>
                      </a:r>
                    </a:p>
                  </a:txBody>
                  <a:tcPr marL="36000" marR="36000" marT="36000" marB="36000" anchor="ctr"/>
                </a:tc>
                <a:tc>
                  <a:txBody>
                    <a:bodyPr/>
                    <a:lstStyle/>
                    <a:p>
                      <a:pPr algn="r"/>
                      <a:r>
                        <a:rPr kumimoji="1" lang="en-US" altLang="ja-JP" sz="1200" dirty="0" smtClean="0">
                          <a:latin typeface="+mn-ea"/>
                          <a:ea typeface="+mn-ea"/>
                        </a:rPr>
                        <a:t>37,200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10,000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rowSpan="3">
                  <a:txBody>
                    <a:bodyPr/>
                    <a:lstStyle/>
                    <a:p>
                      <a:pPr algn="r"/>
                      <a:r>
                        <a:rPr kumimoji="1" lang="en-US" altLang="ja-JP" sz="1200" dirty="0" smtClean="0">
                          <a:latin typeface="+mn-ea"/>
                          <a:ea typeface="+mn-ea"/>
                        </a:rPr>
                        <a:t>4,000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4,000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6,000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extLst>
                  <a:ext uri="{0D108BD9-81ED-4DB2-BD59-A6C34878D82A}">
                    <a16:rowId xmlns:a16="http://schemas.microsoft.com/office/drawing/2014/main" val="1863672862"/>
                  </a:ext>
                </a:extLst>
              </a:tr>
              <a:tr h="377193">
                <a:tc>
                  <a:txBody>
                    <a:bodyPr/>
                    <a:lstStyle/>
                    <a:p>
                      <a:pPr algn="l"/>
                      <a:r>
                        <a:rPr kumimoji="1" lang="ja-JP" altLang="en-US" sz="1200" dirty="0" smtClean="0">
                          <a:latin typeface="+mn-ea"/>
                          <a:ea typeface="+mn-ea"/>
                        </a:rPr>
                        <a:t>上限月額</a:t>
                      </a:r>
                      <a:r>
                        <a:rPr kumimoji="1" lang="ja-JP" altLang="en-US" sz="1200" baseline="0" dirty="0" smtClean="0">
                          <a:latin typeface="+mn-ea"/>
                          <a:ea typeface="+mn-ea"/>
                        </a:rPr>
                        <a:t> </a:t>
                      </a:r>
                      <a:r>
                        <a:rPr kumimoji="1" lang="en-US" altLang="ja-JP" sz="1200" baseline="0" dirty="0" smtClean="0">
                          <a:latin typeface="+mn-ea"/>
                          <a:ea typeface="+mn-ea"/>
                        </a:rPr>
                        <a:t>4</a:t>
                      </a:r>
                      <a:r>
                        <a:rPr kumimoji="1" lang="en-US" altLang="ja-JP" sz="1200" dirty="0" smtClean="0">
                          <a:latin typeface="+mn-ea"/>
                          <a:ea typeface="+mn-ea"/>
                        </a:rPr>
                        <a:t>,600</a:t>
                      </a:r>
                      <a:r>
                        <a:rPr kumimoji="1" lang="ja-JP" altLang="en-US" sz="1200" dirty="0" smtClean="0">
                          <a:latin typeface="+mn-ea"/>
                          <a:ea typeface="+mn-ea"/>
                        </a:rPr>
                        <a:t>円場合</a:t>
                      </a:r>
                      <a:endParaRPr kumimoji="1" lang="ja-JP" altLang="en-US" sz="1200" dirty="0">
                        <a:latin typeface="+mn-ea"/>
                        <a:ea typeface="+mn-ea"/>
                      </a:endParaRPr>
                    </a:p>
                  </a:txBody>
                  <a:tcPr marL="36000" marR="36000" marT="36000" marB="36000" anchor="ctr"/>
                </a:tc>
                <a:tc vMerge="1">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mn-ea"/>
                        <a:ea typeface="+mn-ea"/>
                      </a:endParaRPr>
                    </a:p>
                  </a:txBody>
                  <a:tcPr marL="36000" marR="36000" marT="36000" marB="36000" anchor="ctr"/>
                </a:tc>
                <a:tc>
                  <a:txBody>
                    <a:bodyPr/>
                    <a:lstStyle/>
                    <a:p>
                      <a:pPr algn="r"/>
                      <a:r>
                        <a:rPr kumimoji="1" lang="en-US" altLang="ja-JP" sz="1200" dirty="0" smtClean="0">
                          <a:latin typeface="+mn-ea"/>
                          <a:ea typeface="+mn-ea"/>
                        </a:rPr>
                        <a:t>4,600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4,600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vMerge="1">
                  <a:txBody>
                    <a:bodyPr/>
                    <a:lstStyle/>
                    <a:p>
                      <a:pPr algn="r"/>
                      <a:endParaRPr kumimoji="1" lang="ja-JP" altLang="en-US" sz="11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4,000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600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extLst>
                  <a:ext uri="{0D108BD9-81ED-4DB2-BD59-A6C34878D82A}">
                    <a16:rowId xmlns:a16="http://schemas.microsoft.com/office/drawing/2014/main" val="1380508792"/>
                  </a:ext>
                </a:extLst>
              </a:tr>
              <a:tr h="377193">
                <a:tc>
                  <a:txBody>
                    <a:bodyPr/>
                    <a:lstStyle/>
                    <a:p>
                      <a:pPr algn="l"/>
                      <a:r>
                        <a:rPr kumimoji="1" lang="ja-JP" altLang="en-US" sz="1200" dirty="0" smtClean="0">
                          <a:latin typeface="+mn-ea"/>
                          <a:ea typeface="+mn-ea"/>
                        </a:rPr>
                        <a:t>上限月額 </a:t>
                      </a:r>
                      <a:r>
                        <a:rPr kumimoji="1" lang="en-US" altLang="ja-JP" sz="1200" dirty="0" smtClean="0">
                          <a:latin typeface="+mn-ea"/>
                          <a:ea typeface="+mn-ea"/>
                        </a:rPr>
                        <a:t>0</a:t>
                      </a:r>
                      <a:r>
                        <a:rPr kumimoji="1" lang="ja-JP" altLang="en-US" sz="1200" dirty="0" smtClean="0">
                          <a:latin typeface="+mn-ea"/>
                          <a:ea typeface="+mn-ea"/>
                        </a:rPr>
                        <a:t>円の場合</a:t>
                      </a:r>
                      <a:endParaRPr kumimoji="1" lang="ja-JP" altLang="en-US" sz="1200" dirty="0">
                        <a:latin typeface="+mn-ea"/>
                        <a:ea typeface="+mn-ea"/>
                      </a:endParaRPr>
                    </a:p>
                  </a:txBody>
                  <a:tcPr marL="36000" marR="36000" marT="36000" marB="36000" anchor="ctr"/>
                </a:tc>
                <a:tc vMerge="1">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vMerge="1">
                  <a:txBody>
                    <a:bodyPr/>
                    <a:lstStyle/>
                    <a:p>
                      <a:pPr algn="r"/>
                      <a:endParaRPr kumimoji="1" lang="ja-JP" altLang="en-US" sz="11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extLst>
                  <a:ext uri="{0D108BD9-81ED-4DB2-BD59-A6C34878D82A}">
                    <a16:rowId xmlns:a16="http://schemas.microsoft.com/office/drawing/2014/main" val="1502871262"/>
                  </a:ext>
                </a:extLst>
              </a:tr>
            </a:tbl>
          </a:graphicData>
        </a:graphic>
      </p:graphicFrame>
      <p:sp>
        <p:nvSpPr>
          <p:cNvPr id="11" name="正方形/長方形 10"/>
          <p:cNvSpPr/>
          <p:nvPr/>
        </p:nvSpPr>
        <p:spPr>
          <a:xfrm>
            <a:off x="0" y="0"/>
            <a:ext cx="9906000" cy="396000"/>
          </a:xfrm>
          <a:prstGeom prst="rect">
            <a:avLst/>
          </a:prstGeom>
          <a:solidFill>
            <a:schemeClr val="accent5">
              <a:lumMod val="40000"/>
              <a:lumOff val="6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92866" indent="-92866" algn="ctr"/>
            <a:r>
              <a:rPr lang="en-US" altLang="ja-JP" sz="2000" dirty="0" smtClean="0">
                <a:solidFill>
                  <a:schemeClr val="tx1"/>
                </a:solidFill>
                <a:latin typeface="ＤＦ特太ゴシック体" panose="020B0509000000000000" pitchFamily="49" charset="-128"/>
                <a:ea typeface="ＤＦ特太ゴシック体" panose="020B0509000000000000" pitchFamily="49" charset="-128"/>
              </a:rPr>
              <a:t>Ⅱ</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　補助申請額等の計算方法</a:t>
            </a:r>
            <a:endParaRPr lang="en-US" altLang="ja-JP" sz="2000" dirty="0" smtClean="0">
              <a:solidFill>
                <a:schemeClr val="tx1"/>
              </a:solidFill>
              <a:latin typeface="ＤＦ特太ゴシック体" panose="020B0509000000000000" pitchFamily="49" charset="-128"/>
              <a:ea typeface="ＤＦ特太ゴシック体" panose="020B0509000000000000" pitchFamily="49" charset="-128"/>
            </a:endParaRPr>
          </a:p>
        </p:txBody>
      </p:sp>
      <p:graphicFrame>
        <p:nvGraphicFramePr>
          <p:cNvPr id="13" name="表 12"/>
          <p:cNvGraphicFramePr>
            <a:graphicFrameLocks noGrp="1"/>
          </p:cNvGraphicFramePr>
          <p:nvPr>
            <p:extLst/>
          </p:nvPr>
        </p:nvGraphicFramePr>
        <p:xfrm>
          <a:off x="327000" y="4435945"/>
          <a:ext cx="9018488" cy="1729359"/>
        </p:xfrm>
        <a:graphic>
          <a:graphicData uri="http://schemas.openxmlformats.org/drawingml/2006/table">
            <a:tbl>
              <a:tblPr firstRow="1" bandRow="1">
                <a:tableStyleId>{5940675A-B579-460E-94D1-54222C63F5DA}</a:tableStyleId>
              </a:tblPr>
              <a:tblGrid>
                <a:gridCol w="1889696">
                  <a:extLst>
                    <a:ext uri="{9D8B030D-6E8A-4147-A177-3AD203B41FA5}">
                      <a16:colId xmlns:a16="http://schemas.microsoft.com/office/drawing/2014/main" val="1016361827"/>
                    </a:ext>
                  </a:extLst>
                </a:gridCol>
                <a:gridCol w="1008112">
                  <a:extLst>
                    <a:ext uri="{9D8B030D-6E8A-4147-A177-3AD203B41FA5}">
                      <a16:colId xmlns:a16="http://schemas.microsoft.com/office/drawing/2014/main" val="2125921058"/>
                    </a:ext>
                  </a:extLst>
                </a:gridCol>
                <a:gridCol w="936104">
                  <a:extLst>
                    <a:ext uri="{9D8B030D-6E8A-4147-A177-3AD203B41FA5}">
                      <a16:colId xmlns:a16="http://schemas.microsoft.com/office/drawing/2014/main" val="4103548934"/>
                    </a:ext>
                  </a:extLst>
                </a:gridCol>
                <a:gridCol w="1512168">
                  <a:extLst>
                    <a:ext uri="{9D8B030D-6E8A-4147-A177-3AD203B41FA5}">
                      <a16:colId xmlns:a16="http://schemas.microsoft.com/office/drawing/2014/main" val="1916920264"/>
                    </a:ext>
                  </a:extLst>
                </a:gridCol>
                <a:gridCol w="1224136">
                  <a:extLst>
                    <a:ext uri="{9D8B030D-6E8A-4147-A177-3AD203B41FA5}">
                      <a16:colId xmlns:a16="http://schemas.microsoft.com/office/drawing/2014/main" val="4241023419"/>
                    </a:ext>
                  </a:extLst>
                </a:gridCol>
                <a:gridCol w="1440160">
                  <a:extLst>
                    <a:ext uri="{9D8B030D-6E8A-4147-A177-3AD203B41FA5}">
                      <a16:colId xmlns:a16="http://schemas.microsoft.com/office/drawing/2014/main" val="2467961944"/>
                    </a:ext>
                  </a:extLst>
                </a:gridCol>
                <a:gridCol w="1008112">
                  <a:extLst>
                    <a:ext uri="{9D8B030D-6E8A-4147-A177-3AD203B41FA5}">
                      <a16:colId xmlns:a16="http://schemas.microsoft.com/office/drawing/2014/main" val="739235312"/>
                    </a:ext>
                  </a:extLst>
                </a:gridCol>
              </a:tblGrid>
              <a:tr h="288033">
                <a:tc>
                  <a:txBody>
                    <a:bodyPr/>
                    <a:lstStyle/>
                    <a:p>
                      <a:pPr algn="ctr"/>
                      <a:r>
                        <a:rPr kumimoji="1" lang="ja-JP" altLang="en-US" sz="1200" dirty="0" smtClean="0">
                          <a:latin typeface="+mn-ea"/>
                          <a:ea typeface="+mn-ea"/>
                        </a:rPr>
                        <a:t>計算フロー</a:t>
                      </a:r>
                      <a:endParaRPr kumimoji="1" lang="ja-JP" altLang="en-US" sz="120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１割相当額</a:t>
                      </a:r>
                      <a:endParaRPr kumimoji="1" lang="en-US" altLang="ja-JP" sz="1200" dirty="0" smtClean="0">
                        <a:latin typeface="+mn-ea"/>
                        <a:ea typeface="+mn-ea"/>
                      </a:endParaRPr>
                    </a:p>
                    <a:p>
                      <a:pPr algn="ctr"/>
                      <a:r>
                        <a:rPr kumimoji="1" lang="ja-JP" altLang="en-US" sz="1200" dirty="0" smtClean="0">
                          <a:latin typeface="+mn-ea"/>
                          <a:ea typeface="+mn-ea"/>
                        </a:rPr>
                        <a:t>①</a:t>
                      </a:r>
                      <a:endParaRPr kumimoji="1" lang="ja-JP" altLang="en-US" sz="120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上限月額</a:t>
                      </a:r>
                      <a:endParaRPr kumimoji="1" lang="en-US" altLang="ja-JP" sz="1200" dirty="0" smtClean="0">
                        <a:latin typeface="+mn-ea"/>
                        <a:ea typeface="+mn-ea"/>
                      </a:endParaRPr>
                    </a:p>
                    <a:p>
                      <a:pPr algn="ctr"/>
                      <a:r>
                        <a:rPr kumimoji="1" lang="ja-JP" altLang="en-US" sz="1200" dirty="0" smtClean="0">
                          <a:latin typeface="+mn-ea"/>
                          <a:ea typeface="+mn-ea"/>
                        </a:rPr>
                        <a:t>②</a:t>
                      </a:r>
                      <a:endParaRPr kumimoji="1" lang="en-US" altLang="ja-JP" sz="1200" dirty="0" smtClean="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en-US" altLang="ja-JP" sz="1200" dirty="0" smtClean="0">
                          <a:latin typeface="+mn-ea"/>
                          <a:ea typeface="+mn-ea"/>
                        </a:rPr>
                        <a:t> </a:t>
                      </a:r>
                      <a:r>
                        <a:rPr kumimoji="1" lang="ja-JP" altLang="en-US" sz="1200" dirty="0" smtClean="0">
                          <a:latin typeface="+mn-ea"/>
                          <a:ea typeface="+mn-ea"/>
                        </a:rPr>
                        <a:t>調整後負担額</a:t>
                      </a:r>
                      <a:endParaRPr kumimoji="1" lang="en-US" altLang="ja-JP" sz="1200" dirty="0" smtClean="0">
                        <a:latin typeface="+mn-ea"/>
                        <a:ea typeface="+mn-ea"/>
                      </a:endParaRPr>
                    </a:p>
                    <a:p>
                      <a:pPr algn="ctr"/>
                      <a:r>
                        <a:rPr kumimoji="1" lang="ja-JP" altLang="en-US" sz="1200" dirty="0" smtClean="0">
                          <a:latin typeface="+mn-ea"/>
                          <a:ea typeface="+mn-ea"/>
                        </a:rPr>
                        <a:t>③</a:t>
                      </a:r>
                      <a:endParaRPr kumimoji="1" lang="en-US" altLang="ja-JP" sz="1050" dirty="0" smtClean="0">
                        <a:latin typeface="+mn-ea"/>
                        <a:ea typeface="+mn-ea"/>
                      </a:endParaRPr>
                    </a:p>
                    <a:p>
                      <a:pPr algn="ctr"/>
                      <a:r>
                        <a:rPr kumimoji="1" lang="ja-JP" altLang="en-US" sz="1050" dirty="0" smtClean="0">
                          <a:latin typeface="+mn-ea"/>
                          <a:ea typeface="+mn-ea"/>
                        </a:rPr>
                        <a:t>（①と②の低い方の額）</a:t>
                      </a:r>
                      <a:endParaRPr kumimoji="1" lang="ja-JP" altLang="en-US" sz="105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通所従前負担額</a:t>
                      </a:r>
                      <a:endParaRPr kumimoji="1" lang="en-US" altLang="ja-JP" sz="1200" dirty="0" smtClean="0">
                        <a:latin typeface="+mn-ea"/>
                        <a:ea typeface="+mn-ea"/>
                      </a:endParaRPr>
                    </a:p>
                    <a:p>
                      <a:pPr algn="ctr"/>
                      <a:r>
                        <a:rPr kumimoji="1" lang="ja-JP" altLang="en-US" sz="1200" dirty="0" smtClean="0">
                          <a:latin typeface="+mn-ea"/>
                          <a:ea typeface="+mn-ea"/>
                        </a:rPr>
                        <a:t>④</a:t>
                      </a:r>
                      <a:endParaRPr kumimoji="1" lang="ja-JP" altLang="en-US" sz="120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en-US" altLang="ja-JP" sz="1200" dirty="0" smtClean="0">
                          <a:latin typeface="+mn-ea"/>
                          <a:ea typeface="+mn-ea"/>
                        </a:rPr>
                        <a:t> </a:t>
                      </a:r>
                      <a:r>
                        <a:rPr kumimoji="1" lang="ja-JP" altLang="en-US" sz="1200" dirty="0" smtClean="0">
                          <a:latin typeface="+mn-ea"/>
                          <a:ea typeface="+mn-ea"/>
                        </a:rPr>
                        <a:t>利用者請求額</a:t>
                      </a:r>
                      <a:endParaRPr kumimoji="1" lang="en-US" altLang="ja-JP" sz="1200" dirty="0" smtClean="0">
                        <a:latin typeface="+mn-ea"/>
                        <a:ea typeface="+mn-ea"/>
                      </a:endParaRPr>
                    </a:p>
                    <a:p>
                      <a:pPr algn="ctr"/>
                      <a:r>
                        <a:rPr kumimoji="1" lang="ja-JP" altLang="en-US" sz="1200" dirty="0" smtClean="0">
                          <a:latin typeface="+mn-ea"/>
                          <a:ea typeface="+mn-ea"/>
                        </a:rPr>
                        <a:t>⑤</a:t>
                      </a:r>
                      <a:endParaRPr kumimoji="1" lang="en-US" altLang="ja-JP" sz="1200" dirty="0" smtClean="0">
                        <a:latin typeface="+mn-ea"/>
                        <a:ea typeface="+mn-ea"/>
                      </a:endParaRPr>
                    </a:p>
                    <a:p>
                      <a:pPr algn="ctr"/>
                      <a:r>
                        <a:rPr kumimoji="1" lang="ja-JP" altLang="en-US" sz="1050" dirty="0" smtClean="0">
                          <a:latin typeface="+mn-ea"/>
                          <a:ea typeface="+mn-ea"/>
                        </a:rPr>
                        <a:t>（③と④の低い方の額）</a:t>
                      </a:r>
                      <a:endParaRPr kumimoji="1" lang="ja-JP" altLang="en-US" sz="1050" dirty="0">
                        <a:latin typeface="+mn-ea"/>
                        <a:ea typeface="+mn-ea"/>
                      </a:endParaRPr>
                    </a:p>
                  </a:txBody>
                  <a:tcPr marL="36000" marR="36000" marT="36000" marB="36000" anchor="ctr">
                    <a:solidFill>
                      <a:schemeClr val="accent6">
                        <a:lumMod val="20000"/>
                        <a:lumOff val="80000"/>
                      </a:schemeClr>
                    </a:solidFill>
                  </a:tcPr>
                </a:tc>
                <a:tc>
                  <a:txBody>
                    <a:bodyPr/>
                    <a:lstStyle/>
                    <a:p>
                      <a:pPr algn="ctr"/>
                      <a:r>
                        <a:rPr kumimoji="1" lang="ja-JP" altLang="en-US" sz="1200" dirty="0" smtClean="0">
                          <a:latin typeface="+mn-ea"/>
                          <a:ea typeface="+mn-ea"/>
                        </a:rPr>
                        <a:t>補助申請額</a:t>
                      </a:r>
                      <a:endParaRPr kumimoji="1" lang="en-US" altLang="ja-JP" sz="1200" dirty="0" smtClean="0">
                        <a:latin typeface="+mn-ea"/>
                        <a:ea typeface="+mn-ea"/>
                      </a:endParaRPr>
                    </a:p>
                    <a:p>
                      <a:pPr algn="ctr"/>
                      <a:r>
                        <a:rPr kumimoji="1" lang="ja-JP" altLang="en-US" sz="1200" dirty="0" smtClean="0">
                          <a:latin typeface="+mn-ea"/>
                          <a:ea typeface="+mn-ea"/>
                        </a:rPr>
                        <a:t>（③－⑤）</a:t>
                      </a:r>
                      <a:endParaRPr kumimoji="1" lang="ja-JP" altLang="en-US" sz="1200" dirty="0">
                        <a:latin typeface="+mn-ea"/>
                        <a:ea typeface="+mn-ea"/>
                      </a:endParaRPr>
                    </a:p>
                  </a:txBody>
                  <a:tcPr marL="36000" marR="36000" marT="36000" marB="36000" anchor="ctr">
                    <a:solidFill>
                      <a:schemeClr val="accent6">
                        <a:lumMod val="20000"/>
                        <a:lumOff val="80000"/>
                      </a:schemeClr>
                    </a:solidFill>
                  </a:tcPr>
                </a:tc>
                <a:extLst>
                  <a:ext uri="{0D108BD9-81ED-4DB2-BD59-A6C34878D82A}">
                    <a16:rowId xmlns:a16="http://schemas.microsoft.com/office/drawing/2014/main" val="175579469"/>
                  </a:ext>
                </a:extLst>
              </a:tr>
              <a:tr h="377193">
                <a:tc>
                  <a:txBody>
                    <a:bodyPr/>
                    <a:lstStyle/>
                    <a:p>
                      <a:pPr algn="l"/>
                      <a:r>
                        <a:rPr kumimoji="1" lang="ja-JP" altLang="en-US" sz="1200" dirty="0" smtClean="0">
                          <a:latin typeface="+mn-ea"/>
                          <a:ea typeface="+mn-ea"/>
                        </a:rPr>
                        <a:t>上限月額 </a:t>
                      </a:r>
                      <a:r>
                        <a:rPr kumimoji="1" lang="en-US" altLang="ja-JP" sz="1200" dirty="0" smtClean="0">
                          <a:latin typeface="+mn-ea"/>
                          <a:ea typeface="+mn-ea"/>
                        </a:rPr>
                        <a:t>37,200</a:t>
                      </a:r>
                      <a:r>
                        <a:rPr kumimoji="1" lang="ja-JP" altLang="en-US" sz="1200" dirty="0" smtClean="0">
                          <a:latin typeface="+mn-ea"/>
                          <a:ea typeface="+mn-ea"/>
                        </a:rPr>
                        <a:t>円の場合</a:t>
                      </a:r>
                      <a:endParaRPr kumimoji="1" lang="ja-JP" altLang="en-US" sz="1200" dirty="0">
                        <a:latin typeface="+mn-ea"/>
                        <a:ea typeface="+mn-ea"/>
                      </a:endParaRPr>
                    </a:p>
                  </a:txBody>
                  <a:tcPr marL="36000" marR="36000" marT="36000" marB="36000" anchor="ctr"/>
                </a:tc>
                <a:tc rowSpan="3">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r>
                        <a:rPr kumimoji="1" lang="en-US" altLang="ja-JP" sz="1200" dirty="0" smtClean="0">
                          <a:latin typeface="+mn-ea"/>
                          <a:ea typeface="+mn-ea"/>
                        </a:rPr>
                        <a:t>30,000</a:t>
                      </a:r>
                      <a:r>
                        <a:rPr kumimoji="1" lang="ja-JP" altLang="en-US" sz="1200" dirty="0" smtClean="0">
                          <a:latin typeface="+mn-ea"/>
                          <a:ea typeface="+mn-ea"/>
                        </a:rPr>
                        <a:t>円</a:t>
                      </a:r>
                    </a:p>
                  </a:txBody>
                  <a:tcPr marL="36000" marR="36000" marT="36000" marB="36000" anchor="ctr"/>
                </a:tc>
                <a:tc>
                  <a:txBody>
                    <a:bodyPr/>
                    <a:lstStyle/>
                    <a:p>
                      <a:pPr algn="r"/>
                      <a:r>
                        <a:rPr kumimoji="1" lang="en-US" altLang="ja-JP" sz="1200" dirty="0" smtClean="0">
                          <a:latin typeface="+mn-ea"/>
                          <a:ea typeface="+mn-ea"/>
                        </a:rPr>
                        <a:t>37,200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30,000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rowSpan="3">
                  <a:txBody>
                    <a:bodyPr/>
                    <a:lstStyle/>
                    <a:p>
                      <a:pPr algn="r"/>
                      <a:r>
                        <a:rPr kumimoji="1" lang="en-US" altLang="ja-JP" sz="1200" dirty="0" smtClean="0">
                          <a:latin typeface="+mn-ea"/>
                          <a:ea typeface="+mn-ea"/>
                        </a:rPr>
                        <a:t>18,000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18,000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12,000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extLst>
                  <a:ext uri="{0D108BD9-81ED-4DB2-BD59-A6C34878D82A}">
                    <a16:rowId xmlns:a16="http://schemas.microsoft.com/office/drawing/2014/main" val="1863672862"/>
                  </a:ext>
                </a:extLst>
              </a:tr>
              <a:tr h="377193">
                <a:tc>
                  <a:txBody>
                    <a:bodyPr/>
                    <a:lstStyle/>
                    <a:p>
                      <a:pPr algn="l"/>
                      <a:r>
                        <a:rPr kumimoji="1" lang="ja-JP" altLang="en-US" sz="1200" dirty="0" smtClean="0">
                          <a:latin typeface="+mn-ea"/>
                          <a:ea typeface="+mn-ea"/>
                        </a:rPr>
                        <a:t>上限月額</a:t>
                      </a:r>
                      <a:r>
                        <a:rPr kumimoji="1" lang="ja-JP" altLang="en-US" sz="1200" baseline="0" dirty="0" smtClean="0">
                          <a:latin typeface="+mn-ea"/>
                          <a:ea typeface="+mn-ea"/>
                        </a:rPr>
                        <a:t> </a:t>
                      </a:r>
                      <a:r>
                        <a:rPr kumimoji="1" lang="en-US" altLang="ja-JP" sz="1200" baseline="0" dirty="0" smtClean="0">
                          <a:latin typeface="+mn-ea"/>
                          <a:ea typeface="+mn-ea"/>
                        </a:rPr>
                        <a:t>4</a:t>
                      </a:r>
                      <a:r>
                        <a:rPr kumimoji="1" lang="en-US" altLang="ja-JP" sz="1200" dirty="0" smtClean="0">
                          <a:latin typeface="+mn-ea"/>
                          <a:ea typeface="+mn-ea"/>
                        </a:rPr>
                        <a:t>,600</a:t>
                      </a:r>
                      <a:r>
                        <a:rPr kumimoji="1" lang="ja-JP" altLang="en-US" sz="1200" dirty="0" smtClean="0">
                          <a:latin typeface="+mn-ea"/>
                          <a:ea typeface="+mn-ea"/>
                        </a:rPr>
                        <a:t>円場合</a:t>
                      </a:r>
                      <a:endParaRPr kumimoji="1" lang="ja-JP" altLang="en-US" sz="1200" dirty="0">
                        <a:latin typeface="+mn-ea"/>
                        <a:ea typeface="+mn-ea"/>
                      </a:endParaRPr>
                    </a:p>
                  </a:txBody>
                  <a:tcPr marL="36000" marR="36000" marT="36000" marB="36000" anchor="ctr"/>
                </a:tc>
                <a:tc vMerge="1">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mn-ea"/>
                        <a:ea typeface="+mn-ea"/>
                      </a:endParaRPr>
                    </a:p>
                  </a:txBody>
                  <a:tcPr marL="36000" marR="36000" marT="36000" marB="36000" anchor="ctr"/>
                </a:tc>
                <a:tc>
                  <a:txBody>
                    <a:bodyPr/>
                    <a:lstStyle/>
                    <a:p>
                      <a:pPr algn="r"/>
                      <a:r>
                        <a:rPr kumimoji="1" lang="en-US" altLang="ja-JP" sz="1200" dirty="0" smtClean="0">
                          <a:latin typeface="+mn-ea"/>
                          <a:ea typeface="+mn-ea"/>
                        </a:rPr>
                        <a:t>4,600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4,600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vMerge="1">
                  <a:txBody>
                    <a:bodyPr/>
                    <a:lstStyle/>
                    <a:p>
                      <a:pPr algn="r"/>
                      <a:endParaRPr kumimoji="1" lang="ja-JP" altLang="en-US" sz="11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4,600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extLst>
                  <a:ext uri="{0D108BD9-81ED-4DB2-BD59-A6C34878D82A}">
                    <a16:rowId xmlns:a16="http://schemas.microsoft.com/office/drawing/2014/main" val="1380508792"/>
                  </a:ext>
                </a:extLst>
              </a:tr>
              <a:tr h="377193">
                <a:tc>
                  <a:txBody>
                    <a:bodyPr/>
                    <a:lstStyle/>
                    <a:p>
                      <a:pPr algn="l"/>
                      <a:r>
                        <a:rPr kumimoji="1" lang="ja-JP" altLang="en-US" sz="1200" dirty="0" smtClean="0">
                          <a:latin typeface="+mn-ea"/>
                          <a:ea typeface="+mn-ea"/>
                        </a:rPr>
                        <a:t>上限月額 </a:t>
                      </a:r>
                      <a:r>
                        <a:rPr kumimoji="1" lang="en-US" altLang="ja-JP" sz="1200" dirty="0" smtClean="0">
                          <a:latin typeface="+mn-ea"/>
                          <a:ea typeface="+mn-ea"/>
                        </a:rPr>
                        <a:t>0</a:t>
                      </a:r>
                      <a:r>
                        <a:rPr kumimoji="1" lang="ja-JP" altLang="en-US" sz="1200" dirty="0" smtClean="0">
                          <a:latin typeface="+mn-ea"/>
                          <a:ea typeface="+mn-ea"/>
                        </a:rPr>
                        <a:t>円の場合</a:t>
                      </a:r>
                      <a:endParaRPr kumimoji="1" lang="ja-JP" altLang="en-US" sz="1200" dirty="0">
                        <a:latin typeface="+mn-ea"/>
                        <a:ea typeface="+mn-ea"/>
                      </a:endParaRPr>
                    </a:p>
                  </a:txBody>
                  <a:tcPr marL="36000" marR="36000" marT="36000" marB="36000" anchor="ctr"/>
                </a:tc>
                <a:tc vMerge="1">
                  <a:txBody>
                    <a:bodyPr/>
                    <a:lstStyle/>
                    <a:p>
                      <a:pPr marL="0" marR="0" lvl="0" indent="0" algn="r" defTabSz="990570" rtl="0" eaLnBrk="1" fontAlgn="auto" latinLnBrk="0" hangingPunct="1">
                        <a:lnSpc>
                          <a:spcPct val="100000"/>
                        </a:lnSpc>
                        <a:spcBef>
                          <a:spcPts val="0"/>
                        </a:spcBef>
                        <a:spcAft>
                          <a:spcPts val="0"/>
                        </a:spcAft>
                        <a:buClrTx/>
                        <a:buSzTx/>
                        <a:buFontTx/>
                        <a:buNone/>
                        <a:tabLst/>
                        <a:defRPr/>
                      </a:pPr>
                      <a:endParaRPr kumimoji="1" lang="ja-JP" altLang="en-US" sz="1100" dirty="0" smtClean="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vMerge="1">
                  <a:txBody>
                    <a:bodyPr/>
                    <a:lstStyle/>
                    <a:p>
                      <a:pPr algn="r"/>
                      <a:endParaRPr kumimoji="1" lang="ja-JP" altLang="en-US" sz="11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tc>
                  <a:txBody>
                    <a:bodyPr/>
                    <a:lstStyle/>
                    <a:p>
                      <a:pPr algn="r"/>
                      <a:r>
                        <a:rPr kumimoji="1" lang="en-US" altLang="ja-JP" sz="1200" dirty="0" smtClean="0">
                          <a:latin typeface="+mn-ea"/>
                          <a:ea typeface="+mn-ea"/>
                        </a:rPr>
                        <a:t>0</a:t>
                      </a:r>
                      <a:r>
                        <a:rPr kumimoji="1" lang="ja-JP" altLang="en-US" sz="1200" dirty="0" smtClean="0">
                          <a:latin typeface="+mn-ea"/>
                          <a:ea typeface="+mn-ea"/>
                        </a:rPr>
                        <a:t>円</a:t>
                      </a:r>
                      <a:endParaRPr kumimoji="1" lang="ja-JP" altLang="en-US" sz="1200" dirty="0">
                        <a:latin typeface="+mn-ea"/>
                        <a:ea typeface="+mn-ea"/>
                      </a:endParaRPr>
                    </a:p>
                  </a:txBody>
                  <a:tcPr marL="36000" marR="36000" marT="36000" marB="36000" anchor="ctr"/>
                </a:tc>
                <a:extLst>
                  <a:ext uri="{0D108BD9-81ED-4DB2-BD59-A6C34878D82A}">
                    <a16:rowId xmlns:a16="http://schemas.microsoft.com/office/drawing/2014/main" val="1502871262"/>
                  </a:ext>
                </a:extLst>
              </a:tr>
            </a:tbl>
          </a:graphicData>
        </a:graphic>
      </p:graphicFrame>
      <p:sp>
        <p:nvSpPr>
          <p:cNvPr id="2" name="正方形/長方形 1"/>
          <p:cNvSpPr/>
          <p:nvPr/>
        </p:nvSpPr>
        <p:spPr>
          <a:xfrm flipH="1">
            <a:off x="326998" y="3356992"/>
            <a:ext cx="6570217" cy="400110"/>
          </a:xfrm>
          <a:prstGeom prst="rect">
            <a:avLst/>
          </a:prstGeom>
        </p:spPr>
        <p:txBody>
          <a:bodyPr wrap="square">
            <a:spAutoFit/>
          </a:bodyPr>
          <a:lstStyle/>
          <a:p>
            <a:r>
              <a:rPr lang="en-US" altLang="ja-JP" sz="1000" u="sng" dirty="0" smtClean="0">
                <a:latin typeface="+mn-ea"/>
              </a:rPr>
              <a:t>※</a:t>
            </a:r>
            <a:r>
              <a:rPr lang="ja-JP" altLang="en-US" sz="1000" u="sng" dirty="0" smtClean="0">
                <a:latin typeface="+mn-ea"/>
              </a:rPr>
              <a:t>１　「１割相当額」は、補足がなければ報酬の１割相当額を指す（以下同じ。）　</a:t>
            </a:r>
            <a:endParaRPr lang="en-US" altLang="ja-JP" sz="1000" u="sng" dirty="0" smtClean="0">
              <a:latin typeface="+mn-ea"/>
            </a:endParaRPr>
          </a:p>
          <a:p>
            <a:r>
              <a:rPr lang="en-US" altLang="ja-JP" sz="1000" u="sng" dirty="0" smtClean="0">
                <a:latin typeface="+mn-ea"/>
              </a:rPr>
              <a:t>※</a:t>
            </a:r>
            <a:r>
              <a:rPr lang="ja-JP" altLang="en-US" sz="1000" u="sng" dirty="0" smtClean="0">
                <a:latin typeface="+mn-ea"/>
              </a:rPr>
              <a:t>２　「調整後負担額」は、上限額管理が必要となる児童の場合は「上限額管理後利用者負担額」に置き換えて読むこと。</a:t>
            </a:r>
            <a:endParaRPr lang="ja-JP" altLang="en-US" sz="1000" u="sng" dirty="0"/>
          </a:p>
        </p:txBody>
      </p:sp>
    </p:spTree>
    <p:extLst>
      <p:ext uri="{BB962C8B-B14F-4D97-AF65-F5344CB8AC3E}">
        <p14:creationId xmlns:p14="http://schemas.microsoft.com/office/powerpoint/2010/main" val="37814559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765FE0DA-D247-486C-BF42-DBB9705F90D8}" vid="{BD63521F-5098-41E8-9264-55C75258C8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6496</TotalTime>
  <Words>1698</Words>
  <Application>Microsoft Office PowerPoint</Application>
  <PresentationFormat>A4 210 x 297 mm</PresentationFormat>
  <Paragraphs>245</Paragraphs>
  <Slides>6</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6</vt:i4>
      </vt:variant>
    </vt:vector>
  </HeadingPairs>
  <TitlesOfParts>
    <vt:vector size="15" baseType="lpstr">
      <vt:lpstr>ＤＦ特太ゴシック体</vt:lpstr>
      <vt:lpstr>HGP創英角ﾎﾟｯﾌﾟ体</vt:lpstr>
      <vt:lpstr>ＭＳ Ｐゴシック</vt:lpstr>
      <vt:lpstr>ＭＳ Ｐ明朝</vt:lpstr>
      <vt:lpstr>メイリオ</vt: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「特別支援学校等の臨時休業に伴う放課後等デイサービス支援事業」に係る 市町村から事業所への補助について（留意事項）</dc:title>
  <dc:creator>野村 仁美(nomura-hitomi.i57)</dc:creator>
  <cp:lastModifiedBy>東京都
</cp:lastModifiedBy>
  <cp:revision>611</cp:revision>
  <cp:lastPrinted>2020-10-09T03:52:45Z</cp:lastPrinted>
  <dcterms:modified xsi:type="dcterms:W3CDTF">2021-01-13T11:09:46Z</dcterms:modified>
</cp:coreProperties>
</file>