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9906000" cy="14344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CCECFF"/>
    <a:srgbClr val="FFFFCC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92" autoAdjust="0"/>
    <p:restoredTop sz="94660"/>
  </p:normalViewPr>
  <p:slideViewPr>
    <p:cSldViewPr snapToGrid="0">
      <p:cViewPr varScale="1">
        <p:scale>
          <a:sx n="91" d="100"/>
          <a:sy n="91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69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7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83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508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328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951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190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9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96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986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98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D96D-18FE-4433-973A-EBDCABE20520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C51C4-392B-4718-B897-9935F5E129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80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角丸四角形 35"/>
          <p:cNvSpPr/>
          <p:nvPr/>
        </p:nvSpPr>
        <p:spPr>
          <a:xfrm>
            <a:off x="52764" y="751690"/>
            <a:ext cx="9014758" cy="6040995"/>
          </a:xfrm>
          <a:prstGeom prst="roundRect">
            <a:avLst>
              <a:gd name="adj" fmla="val 1717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en-US" altLang="ja-JP" sz="1600" b="1" dirty="0" smtClean="0">
                <a:solidFill>
                  <a:schemeClr val="tx1"/>
                </a:solidFill>
              </a:rPr>
              <a:t>【</a:t>
            </a:r>
            <a:r>
              <a:rPr kumimoji="1" lang="ja-JP" altLang="en-US" sz="1600" b="1" dirty="0" smtClean="0">
                <a:solidFill>
                  <a:schemeClr val="tx1"/>
                </a:solidFill>
              </a:rPr>
              <a:t>４つ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の提言について、現在取り組んでいるいじめ総合対策の一層の充実を図る</a:t>
            </a:r>
            <a:r>
              <a:rPr kumimoji="1" lang="en-US" altLang="ja-JP" sz="1600" b="1" dirty="0">
                <a:solidFill>
                  <a:schemeClr val="tx1"/>
                </a:solidFill>
              </a:rPr>
              <a:t>】</a:t>
            </a:r>
          </a:p>
          <a:p>
            <a:pPr algn="ctr"/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764" y="16534"/>
            <a:ext cx="9014758" cy="646331"/>
          </a:xfrm>
          <a:prstGeom prst="rect">
            <a:avLst/>
          </a:prstGeom>
          <a:solidFill>
            <a:srgbClr val="CCEC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spAutoFit/>
          </a:bodyPr>
          <a:lstStyle/>
          <a:p>
            <a:pPr algn="dist"/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いじめを許さないまち八王子条例第</a:t>
            </a: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条第４項に基づく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dist"/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調査報告書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（令和５年</a:t>
            </a:r>
            <a:r>
              <a: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(2023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３月</a:t>
            </a:r>
            <a:r>
              <a: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</a:t>
            </a:r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日）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に示された４つの提言への取組について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594371" y="1117861"/>
            <a:ext cx="2595938" cy="50533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提言内容に係る現状の取組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（今後継続していく取組）</a:t>
            </a:r>
            <a:endParaRPr kumimoji="1" lang="en-US" altLang="ja-JP" sz="1200" dirty="0"/>
          </a:p>
        </p:txBody>
      </p:sp>
      <p:sp>
        <p:nvSpPr>
          <p:cNvPr id="13" name="正方形/長方形 12"/>
          <p:cNvSpPr/>
          <p:nvPr/>
        </p:nvSpPr>
        <p:spPr>
          <a:xfrm>
            <a:off x="5233069" y="1114397"/>
            <a:ext cx="3758679" cy="504324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今後取り組むこと</a:t>
            </a:r>
            <a:endParaRPr kumimoji="1" lang="en-US" altLang="ja-JP" sz="1200" dirty="0"/>
          </a:p>
        </p:txBody>
      </p:sp>
      <p:sp>
        <p:nvSpPr>
          <p:cNvPr id="65" name="正方形/長方形 64"/>
          <p:cNvSpPr/>
          <p:nvPr/>
        </p:nvSpPr>
        <p:spPr>
          <a:xfrm>
            <a:off x="0" y="1004558"/>
            <a:ext cx="2751909" cy="693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600" dirty="0"/>
              <a:t>＜本資料における略称＞</a:t>
            </a:r>
            <a:endParaRPr kumimoji="1" lang="en-US" altLang="ja-JP" sz="600" dirty="0"/>
          </a:p>
          <a:p>
            <a:r>
              <a:rPr kumimoji="1" lang="ja-JP" altLang="en-US" sz="600" dirty="0"/>
              <a:t>①市教委</a:t>
            </a:r>
            <a:r>
              <a:rPr kumimoji="1" lang="en-US" altLang="ja-JP" sz="600" dirty="0"/>
              <a:t>…</a:t>
            </a:r>
            <a:r>
              <a:rPr kumimoji="1" lang="ja-JP" altLang="en-US" sz="600" dirty="0"/>
              <a:t>八王子市教育委員会</a:t>
            </a:r>
            <a:endParaRPr kumimoji="1" lang="en-US" altLang="ja-JP" sz="600" dirty="0"/>
          </a:p>
          <a:p>
            <a:r>
              <a:rPr kumimoji="1" lang="ja-JP" altLang="en-US" sz="600" dirty="0"/>
              <a:t>②「基本方針」</a:t>
            </a:r>
            <a:r>
              <a:rPr kumimoji="1" lang="en-US" altLang="ja-JP" sz="600" dirty="0"/>
              <a:t>…</a:t>
            </a:r>
            <a:r>
              <a:rPr kumimoji="1" lang="ja-JP" altLang="en-US" sz="600" dirty="0"/>
              <a:t>八王子市教育委員会いじめ防止等に関する基本的な方針</a:t>
            </a:r>
            <a:endParaRPr kumimoji="1" lang="en-US" altLang="ja-JP" sz="600" dirty="0"/>
          </a:p>
          <a:p>
            <a:r>
              <a:rPr kumimoji="1" lang="ja-JP" altLang="en-US" sz="600" dirty="0"/>
              <a:t>③「</a:t>
            </a:r>
            <a:r>
              <a:rPr kumimoji="1" lang="en-US" altLang="ja-JP" sz="600" dirty="0"/>
              <a:t>Q</a:t>
            </a:r>
            <a:r>
              <a:rPr kumimoji="1" lang="ja-JP" altLang="en-US" sz="600" dirty="0"/>
              <a:t>＆</a:t>
            </a:r>
            <a:r>
              <a:rPr kumimoji="1" lang="en-US" altLang="ja-JP" sz="600" dirty="0"/>
              <a:t>A</a:t>
            </a:r>
            <a:r>
              <a:rPr kumimoji="1" lang="ja-JP" altLang="en-US" sz="600" dirty="0"/>
              <a:t>」</a:t>
            </a:r>
            <a:r>
              <a:rPr kumimoji="1" lang="en-US" altLang="ja-JP" sz="600" dirty="0"/>
              <a:t>…</a:t>
            </a:r>
            <a:r>
              <a:rPr kumimoji="1" lang="ja-JP" altLang="en-US" sz="600" dirty="0"/>
              <a:t>「いじめの防止と発生した場合の対処　</a:t>
            </a:r>
            <a:r>
              <a:rPr kumimoji="1" lang="en-US" altLang="ja-JP" sz="600" dirty="0"/>
              <a:t>Q&amp;A</a:t>
            </a:r>
            <a:r>
              <a:rPr kumimoji="1" lang="ja-JP" altLang="en-US" sz="600" dirty="0"/>
              <a:t>」</a:t>
            </a:r>
            <a:endParaRPr kumimoji="1" lang="en-US" altLang="ja-JP" sz="600" dirty="0"/>
          </a:p>
          <a:p>
            <a:r>
              <a:rPr kumimoji="1" lang="ja-JP" altLang="en-US" sz="600" dirty="0"/>
              <a:t>④</a:t>
            </a:r>
            <a:r>
              <a:rPr kumimoji="1" lang="ja-JP" altLang="en-US" sz="600" dirty="0" smtClean="0"/>
              <a:t> </a:t>
            </a:r>
            <a:r>
              <a:rPr kumimoji="1" lang="en-US" altLang="ja-JP" sz="600" dirty="0"/>
              <a:t>SL…</a:t>
            </a:r>
            <a:r>
              <a:rPr kumimoji="1" lang="ja-JP" altLang="en-US" sz="600" dirty="0"/>
              <a:t>スクールロイヤー</a:t>
            </a:r>
            <a:endParaRPr kumimoji="1" lang="en-US" altLang="ja-JP" sz="600" dirty="0"/>
          </a:p>
          <a:p>
            <a:r>
              <a:rPr kumimoji="1" lang="ja-JP" altLang="en-US" sz="600" dirty="0" smtClean="0"/>
              <a:t>⑤ </a:t>
            </a:r>
            <a:r>
              <a:rPr kumimoji="1" lang="en-US" altLang="ja-JP" sz="600" dirty="0"/>
              <a:t>SC…</a:t>
            </a:r>
            <a:r>
              <a:rPr kumimoji="1" lang="ja-JP" altLang="en-US" sz="600" dirty="0"/>
              <a:t>スクールカウンセラー</a:t>
            </a:r>
            <a:endParaRPr kumimoji="1" lang="en-US" altLang="ja-JP" sz="600" dirty="0"/>
          </a:p>
          <a:p>
            <a:r>
              <a:rPr kumimoji="1" lang="ja-JP" altLang="en-US" sz="600" dirty="0"/>
              <a:t>⑥</a:t>
            </a:r>
            <a:r>
              <a:rPr kumimoji="1" lang="ja-JP" altLang="en-US" sz="600" dirty="0" smtClean="0"/>
              <a:t> </a:t>
            </a:r>
            <a:r>
              <a:rPr kumimoji="1" lang="en-US" altLang="ja-JP" sz="600" dirty="0"/>
              <a:t>SSW…</a:t>
            </a:r>
            <a:r>
              <a:rPr kumimoji="1" lang="ja-JP" altLang="en-US" sz="600" dirty="0"/>
              <a:t>スクールソーシャルワーカー</a:t>
            </a:r>
            <a:endParaRPr kumimoji="1" lang="en-US" altLang="ja-JP" sz="600" dirty="0"/>
          </a:p>
        </p:txBody>
      </p:sp>
      <p:sp>
        <p:nvSpPr>
          <p:cNvPr id="15" name="正方形/長方形 14"/>
          <p:cNvSpPr/>
          <p:nvPr/>
        </p:nvSpPr>
        <p:spPr>
          <a:xfrm>
            <a:off x="101504" y="1674900"/>
            <a:ext cx="2450107" cy="1155387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r>
              <a:rPr kumimoji="1" lang="ja-JP" altLang="en-US" sz="1050" u="sng" dirty="0"/>
              <a:t>提言１</a:t>
            </a:r>
            <a:r>
              <a:rPr kumimoji="1" lang="ja-JP" altLang="en-US" sz="1050" dirty="0"/>
              <a:t>　</a:t>
            </a:r>
            <a:endParaRPr kumimoji="1" lang="en-US" altLang="ja-JP" sz="800" dirty="0"/>
          </a:p>
          <a:p>
            <a:r>
              <a:rPr kumimoji="1" lang="ja-JP" altLang="en-US" sz="1050" dirty="0"/>
              <a:t>児童生徒の指導に組織的にあたること</a:t>
            </a:r>
            <a:endParaRPr kumimoji="1" lang="en-US" altLang="ja-JP" sz="1050" dirty="0"/>
          </a:p>
          <a:p>
            <a:endParaRPr kumimoji="1" lang="en-US" altLang="ja-JP" sz="900" dirty="0"/>
          </a:p>
          <a:p>
            <a:r>
              <a:rPr kumimoji="1" lang="ja-JP" altLang="en-US" sz="900" dirty="0"/>
              <a:t>●担任教諭等が一人で問題や情報を抱え込む</a:t>
            </a:r>
            <a:endParaRPr kumimoji="1" lang="en-US" altLang="ja-JP" sz="900" dirty="0"/>
          </a:p>
          <a:p>
            <a:r>
              <a:rPr kumimoji="1" lang="ja-JP" altLang="en-US" sz="900" dirty="0"/>
              <a:t>　ことがないような、実効性のある体制づく　</a:t>
            </a:r>
            <a:endParaRPr kumimoji="1" lang="en-US" altLang="ja-JP" sz="900" dirty="0"/>
          </a:p>
          <a:p>
            <a:r>
              <a:rPr kumimoji="1" lang="ja-JP" altLang="en-US" sz="900" dirty="0"/>
              <a:t>　</a:t>
            </a:r>
            <a:r>
              <a:rPr kumimoji="1" lang="ja-JP" altLang="en-US" sz="900" dirty="0" err="1"/>
              <a:t>り</a:t>
            </a:r>
            <a:endParaRPr kumimoji="1" lang="en-US" altLang="ja-JP" sz="900" dirty="0"/>
          </a:p>
        </p:txBody>
      </p:sp>
      <p:sp>
        <p:nvSpPr>
          <p:cNvPr id="20" name="正方形/長方形 19"/>
          <p:cNvSpPr/>
          <p:nvPr/>
        </p:nvSpPr>
        <p:spPr>
          <a:xfrm>
            <a:off x="2594371" y="1669303"/>
            <a:ext cx="2595938" cy="11609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r>
              <a:rPr kumimoji="1" lang="ja-JP" altLang="en-US" sz="900" dirty="0">
                <a:solidFill>
                  <a:schemeClr val="tx1"/>
                </a:solidFill>
              </a:rPr>
              <a:t>〇常設の独立した組織としての学校いじめ対策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委員会を全市立学校において、週１回以上定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期開催する。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〇週時程に１コマ「いじめ対応のための時間」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を確保する。（情報共有等組織的な対応）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〇学校いじめ対策委員会コーディネーター研修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を実施する。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〇年３回以上いじめに関する校内研修を実施する。</a:t>
            </a:r>
            <a:endParaRPr kumimoji="1"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101504" y="5784668"/>
            <a:ext cx="2450107" cy="975359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rIns="0" rtlCol="0" anchor="ctr"/>
          <a:lstStyle/>
          <a:p>
            <a:r>
              <a:rPr kumimoji="1" lang="ja-JP" altLang="en-US" sz="1050" u="sng" dirty="0"/>
              <a:t>提言４</a:t>
            </a:r>
            <a:r>
              <a:rPr kumimoji="1" lang="ja-JP" altLang="en-US" sz="1050" dirty="0"/>
              <a:t>　</a:t>
            </a:r>
            <a:endParaRPr kumimoji="1" lang="en-US" altLang="ja-JP" sz="1050" dirty="0"/>
          </a:p>
          <a:p>
            <a:r>
              <a:rPr kumimoji="1" lang="ja-JP" altLang="en-US" sz="1050" dirty="0"/>
              <a:t>教員の児童・生徒と向き合う時間の確保</a:t>
            </a:r>
            <a:endParaRPr kumimoji="1" lang="en-US" altLang="ja-JP" sz="1050" dirty="0"/>
          </a:p>
          <a:p>
            <a:endParaRPr kumimoji="1" lang="en-US" altLang="ja-JP" sz="1050" dirty="0"/>
          </a:p>
          <a:p>
            <a:r>
              <a:rPr kumimoji="1" lang="ja-JP" altLang="en-US" sz="900" dirty="0"/>
              <a:t>●教員が時間的、精神的余裕をもって児童・生</a:t>
            </a:r>
            <a:endParaRPr kumimoji="1" lang="en-US" altLang="ja-JP" sz="900" dirty="0"/>
          </a:p>
          <a:p>
            <a:r>
              <a:rPr kumimoji="1" lang="ja-JP" altLang="en-US" sz="900" dirty="0"/>
              <a:t>　徒と向き合うことができるような業務負担軽</a:t>
            </a:r>
            <a:endParaRPr kumimoji="1" lang="en-US" altLang="ja-JP" sz="900" dirty="0"/>
          </a:p>
          <a:p>
            <a:r>
              <a:rPr kumimoji="1" lang="ja-JP" altLang="en-US" sz="900" dirty="0"/>
              <a:t>　減</a:t>
            </a:r>
            <a:endParaRPr kumimoji="1" lang="en-US" altLang="ja-JP" sz="900" dirty="0"/>
          </a:p>
        </p:txBody>
      </p:sp>
      <p:sp>
        <p:nvSpPr>
          <p:cNvPr id="69" name="正方形/長方形 68"/>
          <p:cNvSpPr/>
          <p:nvPr/>
        </p:nvSpPr>
        <p:spPr>
          <a:xfrm>
            <a:off x="102991" y="2884147"/>
            <a:ext cx="2448620" cy="143396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r>
              <a:rPr kumimoji="1" lang="ja-JP" altLang="en-US" sz="1050" u="sng" dirty="0"/>
              <a:t>提言２</a:t>
            </a:r>
            <a:r>
              <a:rPr kumimoji="1" lang="ja-JP" altLang="en-US" sz="1050" dirty="0"/>
              <a:t>　</a:t>
            </a:r>
            <a:endParaRPr kumimoji="1" lang="en-US" altLang="ja-JP" sz="1050" dirty="0"/>
          </a:p>
          <a:p>
            <a:r>
              <a:rPr kumimoji="1" lang="ja-JP" altLang="en-US" sz="1050" dirty="0"/>
              <a:t>児童生徒に関する情報の収集について工夫すること</a:t>
            </a:r>
            <a:endParaRPr kumimoji="1" lang="en-US" altLang="ja-JP" sz="1050" dirty="0"/>
          </a:p>
          <a:p>
            <a:endParaRPr kumimoji="1" lang="en-US" altLang="ja-JP" sz="1050" dirty="0"/>
          </a:p>
          <a:p>
            <a:r>
              <a:rPr kumimoji="1" lang="ja-JP" altLang="en-US" sz="900" dirty="0"/>
              <a:t>●学校が、児童・生徒やその保護者から、他</a:t>
            </a:r>
            <a:endParaRPr kumimoji="1" lang="en-US" altLang="ja-JP" sz="900" dirty="0"/>
          </a:p>
          <a:p>
            <a:r>
              <a:rPr kumimoji="1" lang="ja-JP" altLang="en-US" sz="900" dirty="0"/>
              <a:t>　の児童・生徒の情報も得るためのより有効</a:t>
            </a:r>
            <a:endParaRPr kumimoji="1" lang="en-US" altLang="ja-JP" sz="900" dirty="0"/>
          </a:p>
          <a:p>
            <a:r>
              <a:rPr kumimoji="1" lang="ja-JP" altLang="en-US" sz="900" dirty="0"/>
              <a:t>　的な方法の周知</a:t>
            </a:r>
            <a:endParaRPr kumimoji="1" lang="en-US" altLang="ja-JP" sz="900" dirty="0"/>
          </a:p>
        </p:txBody>
      </p:sp>
      <p:sp>
        <p:nvSpPr>
          <p:cNvPr id="70" name="正方形/長方形 69"/>
          <p:cNvSpPr/>
          <p:nvPr/>
        </p:nvSpPr>
        <p:spPr>
          <a:xfrm>
            <a:off x="101504" y="4371419"/>
            <a:ext cx="2450107" cy="1359938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r>
              <a:rPr kumimoji="1" lang="ja-JP" altLang="en-US" sz="1050" u="sng" dirty="0"/>
              <a:t>提言３</a:t>
            </a:r>
            <a:r>
              <a:rPr kumimoji="1" lang="ja-JP" altLang="en-US" sz="1050" dirty="0"/>
              <a:t>　</a:t>
            </a:r>
            <a:endParaRPr kumimoji="1" lang="en-US" altLang="ja-JP" sz="1050" dirty="0"/>
          </a:p>
          <a:p>
            <a:r>
              <a:rPr kumimoji="1" lang="ja-JP" altLang="en-US" sz="1050" dirty="0">
                <a:solidFill>
                  <a:schemeClr val="tx1"/>
                </a:solidFill>
              </a:rPr>
              <a:t>ＳＣ</a:t>
            </a:r>
            <a:r>
              <a:rPr kumimoji="1" lang="ja-JP" altLang="en-US" sz="1050" dirty="0"/>
              <a:t>による教員の支援</a:t>
            </a:r>
            <a:endParaRPr kumimoji="1" lang="en-US" altLang="ja-JP" sz="1050" dirty="0"/>
          </a:p>
          <a:p>
            <a:endParaRPr kumimoji="1" lang="en-US" altLang="ja-JP" sz="1050" dirty="0"/>
          </a:p>
          <a:p>
            <a:r>
              <a:rPr kumimoji="1" lang="ja-JP" altLang="en-US" sz="900" dirty="0"/>
              <a:t>●組織的な対応における、教員以外の専門的</a:t>
            </a:r>
            <a:endParaRPr kumimoji="1" lang="en-US" altLang="ja-JP" sz="900" dirty="0"/>
          </a:p>
          <a:p>
            <a:r>
              <a:rPr kumimoji="1" lang="ja-JP" altLang="en-US" sz="900" dirty="0"/>
              <a:t>　知見を有する専門家の更なる関与</a:t>
            </a:r>
            <a:endParaRPr kumimoji="1" lang="en-US" altLang="ja-JP" sz="900" dirty="0"/>
          </a:p>
        </p:txBody>
      </p:sp>
      <p:sp>
        <p:nvSpPr>
          <p:cNvPr id="83" name="正方形/長方形 82"/>
          <p:cNvSpPr/>
          <p:nvPr/>
        </p:nvSpPr>
        <p:spPr>
          <a:xfrm>
            <a:off x="2594371" y="5784667"/>
            <a:ext cx="2595938" cy="975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</a:rPr>
              <a:t>〇教員が現金を扱わない仕組みをつくる。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〇副校長補佐の配置を拡充する。</a:t>
            </a:r>
            <a:r>
              <a:rPr kumimoji="1" lang="ja-JP" altLang="en-US" sz="600" dirty="0">
                <a:solidFill>
                  <a:schemeClr val="tx1"/>
                </a:solidFill>
              </a:rPr>
              <a:t>（２６校→４８校）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〇週授業時数の上限２８時間とする。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〇スクールサポートスタッフを全校へ配置する。</a:t>
            </a:r>
          </a:p>
        </p:txBody>
      </p:sp>
      <p:sp>
        <p:nvSpPr>
          <p:cNvPr id="84" name="正方形/長方形 83"/>
          <p:cNvSpPr/>
          <p:nvPr/>
        </p:nvSpPr>
        <p:spPr>
          <a:xfrm>
            <a:off x="5233069" y="5784666"/>
            <a:ext cx="3769989" cy="975361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</a:rPr>
              <a:t>〇副校長補佐の配置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を今後も継続していく。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〇教員研修や連絡協議会等の開催方法について、勤務校で受講・参加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できるオンラインでの研修や協議会等を取り入れていく。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〇学校いじめ対策委員会コーディネーター研修や、年次研修等におい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て、子どもと向き合う時間の意義等について学ぶ機会を設定する。</a:t>
            </a:r>
            <a:endParaRPr kumimoji="1"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2594371" y="2876392"/>
            <a:ext cx="2595938" cy="14339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</a:rPr>
              <a:t>〇「いじめの早期発見のためのアンケート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調査」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を</a:t>
            </a:r>
            <a:r>
              <a:rPr kumimoji="1" lang="ja-JP" altLang="en-US" sz="900" dirty="0">
                <a:solidFill>
                  <a:schemeClr val="tx1"/>
                </a:solidFill>
              </a:rPr>
              <a:t>年３回以上、全市立学校が確実に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実施する</a:t>
            </a:r>
            <a:r>
              <a:rPr kumimoji="1" lang="ja-JP" altLang="en-US" sz="900" dirty="0">
                <a:solidFill>
                  <a:schemeClr val="tx1"/>
                </a:solidFill>
              </a:rPr>
              <a:t>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〇学校が保護者へ対して、「子ども見守り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シー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ト</a:t>
            </a:r>
            <a:r>
              <a:rPr kumimoji="1" lang="ja-JP" altLang="en-US" sz="900" dirty="0">
                <a:solidFill>
                  <a:schemeClr val="tx1"/>
                </a:solidFill>
              </a:rPr>
              <a:t>」の積極的な提出を促す。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〇ＳＣの全員面接（小５、中１）を実施する。</a:t>
            </a:r>
            <a:endParaRPr kumimoji="1"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5233069" y="2884147"/>
            <a:ext cx="3758679" cy="1433961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</a:rPr>
              <a:t>〇「いじめの早期発見のためのアンケート調査」を実施するにあたり、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 smtClean="0">
                <a:solidFill>
                  <a:schemeClr val="tx1"/>
                </a:solidFill>
              </a:rPr>
              <a:t>①学校が他の児童・生徒の情報も積極的に収集できるよう工夫する。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r>
              <a:rPr kumimoji="1" lang="ja-JP" altLang="en-US" sz="900" dirty="0" smtClean="0">
                <a:solidFill>
                  <a:schemeClr val="tx1"/>
                </a:solidFill>
              </a:rPr>
              <a:t>②アンケートへ記載しにくい場合は、教職員やＳＣ、保護者等へ直接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相談するよう、児童・生徒に対して学校</a:t>
            </a:r>
            <a:r>
              <a:rPr kumimoji="1" lang="ja-JP" altLang="en-US" sz="900" dirty="0">
                <a:solidFill>
                  <a:schemeClr val="tx1"/>
                </a:solidFill>
              </a:rPr>
              <a:t>、担任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が積極的</a:t>
            </a:r>
            <a:r>
              <a:rPr kumimoji="1" lang="ja-JP" altLang="en-US" sz="900" dirty="0">
                <a:solidFill>
                  <a:schemeClr val="tx1"/>
                </a:solidFill>
              </a:rPr>
              <a:t>に働きかける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。</a:t>
            </a:r>
            <a:r>
              <a:rPr kumimoji="1" lang="en-US" altLang="ja-JP" sz="900" dirty="0" smtClean="0">
                <a:solidFill>
                  <a:schemeClr val="tx1"/>
                </a:solidFill>
              </a:rPr>
              <a:t>《</a:t>
            </a:r>
            <a:r>
              <a:rPr kumimoji="1" lang="ja-JP" altLang="en-US" sz="900" dirty="0">
                <a:solidFill>
                  <a:schemeClr val="tx1"/>
                </a:solidFill>
              </a:rPr>
              <a:t>令和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５年（</a:t>
            </a:r>
            <a:r>
              <a:rPr kumimoji="1" lang="en-US" altLang="ja-JP" sz="900" dirty="0" smtClean="0">
                <a:solidFill>
                  <a:schemeClr val="tx1"/>
                </a:solidFill>
              </a:rPr>
              <a:t>2023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年）４月</a:t>
            </a:r>
            <a:r>
              <a:rPr kumimoji="1" lang="ja-JP" altLang="en-US" sz="900" dirty="0">
                <a:solidFill>
                  <a:schemeClr val="tx1"/>
                </a:solidFill>
              </a:rPr>
              <a:t>学校いじめ対策委員会コーディネーター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研修　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にて</a:t>
            </a:r>
            <a:r>
              <a:rPr kumimoji="1" lang="ja-JP" altLang="en-US" sz="900" dirty="0">
                <a:solidFill>
                  <a:schemeClr val="tx1"/>
                </a:solidFill>
              </a:rPr>
              <a:t>説明</a:t>
            </a:r>
            <a:r>
              <a:rPr kumimoji="1" lang="en-US" altLang="ja-JP" sz="900" dirty="0">
                <a:solidFill>
                  <a:schemeClr val="tx1"/>
                </a:solidFill>
              </a:rPr>
              <a:t>》</a:t>
            </a:r>
            <a:r>
              <a:rPr kumimoji="1" lang="ja-JP" altLang="en-US" sz="900" dirty="0">
                <a:solidFill>
                  <a:schemeClr val="tx1"/>
                </a:solidFill>
              </a:rPr>
              <a:t>　　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〇保護者に対して、我が子以外の情報を得た場合についても、「子ども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見守りシート」等を活用し、積極的に学校へ情報提供するよう、年度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当初の保護者会で学校から周知する。</a:t>
            </a:r>
            <a:endParaRPr kumimoji="1"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2594371" y="4371420"/>
            <a:ext cx="2595938" cy="13599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900" dirty="0">
                <a:solidFill>
                  <a:schemeClr val="tx1"/>
                </a:solidFill>
              </a:rPr>
              <a:t>〇児童・生徒や保護者との個人面談後に、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学級担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任</a:t>
            </a:r>
            <a:r>
              <a:rPr kumimoji="1" lang="ja-JP" altLang="en-US" sz="900" dirty="0">
                <a:solidFill>
                  <a:schemeClr val="tx1"/>
                </a:solidFill>
              </a:rPr>
              <a:t>や関係教職員との情報交換の場を設定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する</a:t>
            </a:r>
            <a:r>
              <a:rPr kumimoji="1" lang="ja-JP" altLang="en-US" sz="900" dirty="0">
                <a:solidFill>
                  <a:schemeClr val="tx1"/>
                </a:solidFill>
              </a:rPr>
              <a:t>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〇週１回以上定期開催する「学校いじめ対策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委員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会</a:t>
            </a:r>
            <a:r>
              <a:rPr kumimoji="1" lang="ja-JP" altLang="en-US" sz="900" dirty="0">
                <a:solidFill>
                  <a:schemeClr val="tx1"/>
                </a:solidFill>
              </a:rPr>
              <a:t>」にＳＣ（ＳＳＷ）が参加し、専門的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な立場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での</a:t>
            </a:r>
            <a:r>
              <a:rPr kumimoji="1" lang="ja-JP" altLang="en-US" sz="900" dirty="0">
                <a:solidFill>
                  <a:schemeClr val="tx1"/>
                </a:solidFill>
              </a:rPr>
              <a:t>意見を踏まえた対応を協議する。</a:t>
            </a:r>
            <a:endParaRPr kumimoji="1"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5233069" y="4374372"/>
            <a:ext cx="3762333" cy="1338828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>
            <a:spAutoFit/>
          </a:bodyPr>
          <a:lstStyle/>
          <a:p>
            <a:r>
              <a:rPr kumimoji="1" lang="ja-JP" altLang="en-US" sz="900" dirty="0">
                <a:solidFill>
                  <a:schemeClr val="tx1"/>
                </a:solidFill>
              </a:rPr>
              <a:t>〇いじめ対応における関係児童・生徒への調査やアンケート等を実施す　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る際、児童・生徒が有する情報を十分に引き出すための質問内容や心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理的不安の考慮等について、ＳＣからの助言・コメントを得る。また、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調査結果についてもＳＣからの助言・コメントを得る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。</a:t>
            </a:r>
            <a:r>
              <a:rPr kumimoji="1" lang="en-US" altLang="ja-JP" sz="900" dirty="0" smtClean="0">
                <a:solidFill>
                  <a:schemeClr val="tx1"/>
                </a:solidFill>
              </a:rPr>
              <a:t>《</a:t>
            </a:r>
            <a:r>
              <a:rPr kumimoji="1" lang="ja-JP" altLang="en-US" sz="900" dirty="0">
                <a:solidFill>
                  <a:schemeClr val="tx1"/>
                </a:solidFill>
              </a:rPr>
              <a:t>令和５年（</a:t>
            </a:r>
            <a:r>
              <a:rPr kumimoji="1" lang="en-US" altLang="ja-JP" sz="900" dirty="0">
                <a:solidFill>
                  <a:schemeClr val="tx1"/>
                </a:solidFill>
              </a:rPr>
              <a:t>2023</a:t>
            </a:r>
            <a:r>
              <a:rPr kumimoji="1" lang="ja-JP" altLang="en-US" sz="900" dirty="0">
                <a:solidFill>
                  <a:schemeClr val="tx1"/>
                </a:solidFill>
              </a:rPr>
              <a:t>年）４月学校いじめ対策委員会コーディネーター研修にて説明</a:t>
            </a:r>
            <a:r>
              <a:rPr kumimoji="1" lang="en-US" altLang="ja-JP" sz="900" dirty="0">
                <a:solidFill>
                  <a:schemeClr val="tx1"/>
                </a:solidFill>
              </a:rPr>
              <a:t>》</a:t>
            </a: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〇「楽しい学校生活を送るためのアンケート（</a:t>
            </a:r>
            <a:r>
              <a:rPr kumimoji="1" lang="en-US" altLang="ja-JP" sz="900" dirty="0">
                <a:solidFill>
                  <a:schemeClr val="tx1"/>
                </a:solidFill>
              </a:rPr>
              <a:t>Q-U</a:t>
            </a:r>
            <a:r>
              <a:rPr kumimoji="1" lang="ja-JP" altLang="en-US" sz="900" dirty="0">
                <a:solidFill>
                  <a:schemeClr val="tx1"/>
                </a:solidFill>
              </a:rPr>
              <a:t>）」の実施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結果を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ＳＣ</a:t>
            </a:r>
            <a:r>
              <a:rPr kumimoji="1" lang="ja-JP" altLang="en-US" sz="900" dirty="0">
                <a:solidFill>
                  <a:schemeClr val="tx1"/>
                </a:solidFill>
              </a:rPr>
              <a:t>やＳＳＷとも共有し、専門的な助言を得ながら、学級経営や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一人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ひとり</a:t>
            </a:r>
            <a:r>
              <a:rPr kumimoji="1" lang="ja-JP" altLang="en-US" sz="900" dirty="0">
                <a:solidFill>
                  <a:schemeClr val="tx1"/>
                </a:solidFill>
              </a:rPr>
              <a:t>への対応の充実を図る。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r>
              <a:rPr kumimoji="1" lang="ja-JP" altLang="en-US" sz="900" dirty="0">
                <a:solidFill>
                  <a:schemeClr val="tx1"/>
                </a:solidFill>
              </a:rPr>
              <a:t>　</a:t>
            </a:r>
            <a:r>
              <a:rPr kumimoji="1" lang="en-US" altLang="ja-JP" sz="900" dirty="0">
                <a:solidFill>
                  <a:schemeClr val="tx1"/>
                </a:solidFill>
              </a:rPr>
              <a:t>《</a:t>
            </a:r>
            <a:r>
              <a:rPr kumimoji="1" lang="ja-JP" altLang="en-US" sz="900" dirty="0">
                <a:solidFill>
                  <a:schemeClr val="tx1"/>
                </a:solidFill>
              </a:rPr>
              <a:t>令和５年（</a:t>
            </a:r>
            <a:r>
              <a:rPr kumimoji="1" lang="en-US" altLang="ja-JP" sz="900" dirty="0">
                <a:solidFill>
                  <a:schemeClr val="tx1"/>
                </a:solidFill>
              </a:rPr>
              <a:t>2023</a:t>
            </a:r>
            <a:r>
              <a:rPr kumimoji="1" lang="ja-JP" altLang="en-US" sz="900" dirty="0">
                <a:solidFill>
                  <a:schemeClr val="tx1"/>
                </a:solidFill>
              </a:rPr>
              <a:t>年） ５月「</a:t>
            </a:r>
            <a:r>
              <a:rPr kumimoji="1" lang="en-US" altLang="ja-JP" sz="900" dirty="0">
                <a:solidFill>
                  <a:schemeClr val="tx1"/>
                </a:solidFill>
              </a:rPr>
              <a:t>Q-U</a:t>
            </a:r>
            <a:r>
              <a:rPr kumimoji="1" lang="ja-JP" altLang="en-US" sz="900" dirty="0">
                <a:solidFill>
                  <a:schemeClr val="tx1"/>
                </a:solidFill>
              </a:rPr>
              <a:t>を活用するための研修」にて説明</a:t>
            </a:r>
            <a:r>
              <a:rPr kumimoji="1" lang="en-US" altLang="ja-JP" sz="900" dirty="0">
                <a:solidFill>
                  <a:schemeClr val="tx1"/>
                </a:solidFill>
              </a:rPr>
              <a:t>》</a:t>
            </a:r>
          </a:p>
        </p:txBody>
      </p:sp>
      <p:sp>
        <p:nvSpPr>
          <p:cNvPr id="2" name="右矢印 1"/>
          <p:cNvSpPr/>
          <p:nvPr/>
        </p:nvSpPr>
        <p:spPr>
          <a:xfrm>
            <a:off x="5233069" y="1698134"/>
            <a:ext cx="3758679" cy="1129750"/>
          </a:xfrm>
          <a:prstGeom prst="rightArrow">
            <a:avLst>
              <a:gd name="adj1" fmla="val 64179"/>
              <a:gd name="adj2" fmla="val 28970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定着・充実を図る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</a:rPr>
              <a:t>「令和４年度学校いじめ対策委員会実施状況調査結果」を踏まえ、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</a:rPr>
              <a:t>指導主事が学校訪問の際、取組状況に応じた指導・助言をする。</a:t>
            </a:r>
          </a:p>
        </p:txBody>
      </p:sp>
    </p:spTree>
    <p:extLst>
      <p:ext uri="{BB962C8B-B14F-4D97-AF65-F5344CB8AC3E}">
        <p14:creationId xmlns:p14="http://schemas.microsoft.com/office/powerpoint/2010/main" val="1411330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2370</TotalTime>
  <Words>946</Words>
  <Application>Microsoft Office PowerPoint</Application>
  <PresentationFormat>画面に合わせる (4:3)</PresentationFormat>
  <Paragraphs>82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Hachiouji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山崎　晃司</dc:creator>
  <cp:lastModifiedBy>大野木　寛</cp:lastModifiedBy>
  <cp:revision>182</cp:revision>
  <cp:lastPrinted>2023-03-16T10:45:22Z</cp:lastPrinted>
  <dcterms:created xsi:type="dcterms:W3CDTF">2021-05-14T11:29:49Z</dcterms:created>
  <dcterms:modified xsi:type="dcterms:W3CDTF">2023-06-09T08:59:43Z</dcterms:modified>
</cp:coreProperties>
</file>