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10"/>
  </p:notesMasterIdLst>
  <p:handoutMasterIdLst>
    <p:handoutMasterId r:id="rId11"/>
  </p:handoutMasterIdLst>
  <p:sldIdLst>
    <p:sldId id="260" r:id="rId5"/>
    <p:sldId id="261" r:id="rId6"/>
    <p:sldId id="265" r:id="rId7"/>
    <p:sldId id="266" r:id="rId8"/>
    <p:sldId id="268" r:id="rId9"/>
  </p:sldIdLst>
  <p:sldSz cx="9144000" cy="6858000" type="screen4x3"/>
  <p:notesSz cx="6788150" cy="99139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1F"/>
    <a:srgbClr val="00581B"/>
    <a:srgbClr val="007424"/>
    <a:srgbClr val="0B933F"/>
    <a:srgbClr val="00601E"/>
    <a:srgbClr val="7E7879"/>
    <a:srgbClr val="ED701B"/>
    <a:srgbClr val="5B9BC6"/>
    <a:srgbClr val="539F48"/>
    <a:srgbClr val="537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566" autoAdjust="0"/>
    <p:restoredTop sz="80029" autoAdjust="0"/>
  </p:normalViewPr>
  <p:slideViewPr>
    <p:cSldViewPr>
      <p:cViewPr varScale="1">
        <p:scale>
          <a:sx n="73" d="100"/>
          <a:sy n="73" d="100"/>
        </p:scale>
        <p:origin x="64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426" y="-120"/>
      </p:cViewPr>
      <p:guideLst>
        <p:guide orient="horz" pos="3122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1321" cy="495618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5248" y="1"/>
            <a:ext cx="2941321" cy="495618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r">
              <a:defRPr sz="1200"/>
            </a:lvl1pPr>
          </a:lstStyle>
          <a:p>
            <a:fld id="{4B804A56-E013-4E7D-9DF4-0FBE755CFB90}" type="datetimeFigureOut">
              <a:rPr kumimoji="1" lang="ja-JP" altLang="en-US" smtClean="0"/>
              <a:pPr/>
              <a:t>2024/6/4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16737"/>
            <a:ext cx="2941321" cy="49561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5248" y="9416737"/>
            <a:ext cx="2941321" cy="49561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r">
              <a:defRPr sz="1200"/>
            </a:lvl1pPr>
          </a:lstStyle>
          <a:p>
            <a:fld id="{4B0211C1-B31E-44ED-A61C-21782CF3AE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65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5048" y="1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/>
          <a:lstStyle>
            <a:lvl1pPr algn="r">
              <a:defRPr sz="1200"/>
            </a:lvl1pPr>
          </a:lstStyle>
          <a:p>
            <a:fld id="{AD941A18-B0B8-4BEB-BD50-EDF48ECE033E}" type="datetimeFigureOut">
              <a:rPr kumimoji="1" lang="ja-JP" altLang="en-US" smtClean="0"/>
              <a:pPr/>
              <a:t>2024/6/4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53000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1" tIns="45591" rIns="91181" bIns="455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816" y="4709122"/>
            <a:ext cx="5430520" cy="4461272"/>
          </a:xfrm>
          <a:prstGeom prst="rect">
            <a:avLst/>
          </a:prstGeom>
        </p:spPr>
        <p:txBody>
          <a:bodyPr vert="horz" lIns="91181" tIns="45591" rIns="91181" bIns="455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16522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5048" y="9416522"/>
            <a:ext cx="2941532" cy="495697"/>
          </a:xfrm>
          <a:prstGeom prst="rect">
            <a:avLst/>
          </a:prstGeom>
        </p:spPr>
        <p:txBody>
          <a:bodyPr vert="horz" lIns="91181" tIns="45591" rIns="91181" bIns="45591" rtlCol="0" anchor="b"/>
          <a:lstStyle>
            <a:lvl1pPr algn="r">
              <a:defRPr sz="1200"/>
            </a:lvl1pPr>
          </a:lstStyle>
          <a:p>
            <a:fld id="{9E90B4C8-9E68-4281-AABE-E4B14796861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60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0B4C8-9E68-4281-AABE-E4B14796861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35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4255A-F113-45DA-94FB-B631BFC9C083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458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8F694A-854A-45D4-8111-D2A788F1CA22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560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02F10A-55CC-4B1C-879E-FCDE03421F0C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182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5FEB67-DE9D-4E21-9062-154375045F18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4A0965-6B44-47F5-AA00-73E6DDC2B7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5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CD5B86-41AC-4943-A1BF-B43F14EA9AA2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77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5665E-5D7B-4B94-8696-C67C6E130BB1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05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DC84A-3FB0-4B47-9A17-4D5C2AC5C7F0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50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76DED-4412-4528-8B97-D6F9F71A9AED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8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0CCC3A-2AB9-4BFD-A6A8-3AD5A0DF1949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1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DE84E-0A7C-462E-96ED-EBFA96B897A2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266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2AE41-1AF5-49C9-9C97-8F30AC8757B1}" type="datetime1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614864" y="61653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64A0965-6B44-47F5-AA00-73E6DDC2B7E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57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644823\Desktop\無題2.pn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51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3297" y="1196752"/>
            <a:ext cx="8352928" cy="2232248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</a:pP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</a:t>
            </a:r>
            <a:r>
              <a:rPr lang="ja-JP" altLang="en-US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６</a:t>
            </a: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</a:t>
            </a: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</a:t>
            </a:r>
            <a:r>
              <a:rPr lang="en-US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</a:t>
            </a: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年度）</a:t>
            </a:r>
            <a:r>
              <a:rPr lang="en-US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br>
              <a:rPr lang="en-US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第</a:t>
            </a:r>
            <a:r>
              <a:rPr lang="ja-JP" altLang="en-US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</a:t>
            </a: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回地域</a:t>
            </a:r>
            <a:r>
              <a:rPr lang="ja-JP" altLang="ja-JP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学校協働活動</a:t>
            </a: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推進員</a:t>
            </a:r>
            <a:r>
              <a:rPr lang="en-US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/>
            </a:r>
            <a:br>
              <a:rPr lang="en-US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（学校</a:t>
            </a:r>
            <a:r>
              <a:rPr lang="ja-JP" altLang="en-US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ｺｰﾃﾞｨﾈｰﾀｰ</a:t>
            </a: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r>
              <a:rPr lang="ja-JP" altLang="en-US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基礎事務</a:t>
            </a:r>
            <a:r>
              <a:rPr lang="ja-JP" altLang="ja-JP" sz="3200" b="1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研修会</a:t>
            </a:r>
            <a:r>
              <a:rPr lang="ja-JP" altLang="en-US" sz="3200" b="1" spc="-150" dirty="0" smtClean="0">
                <a:latin typeface="BIZ UDゴシック" panose="020B0400000000000000" pitchFamily="49" charset="-128"/>
                <a:ea typeface="BIZ UDゴシック" panose="020B0400000000000000" pitchFamily="49" charset="-128"/>
                <a:cs typeface="メイリオ" panose="020B0604030504040204" pitchFamily="50" charset="-128"/>
              </a:rPr>
              <a:t>の様子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70884" y="404664"/>
            <a:ext cx="4208512" cy="792088"/>
          </a:xfrm>
        </p:spPr>
        <p:txBody>
          <a:bodyPr>
            <a:normAutofit/>
          </a:bodyPr>
          <a:lstStyle/>
          <a:p>
            <a:pPr algn="r"/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2024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</a:t>
            </a:r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）５月</a:t>
            </a:r>
            <a:r>
              <a:rPr lang="en-US" altLang="ja-JP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11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kumimoji="1" lang="en-US" altLang="ja-JP" sz="14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部地域教育推進課</a:t>
            </a:r>
            <a:endPara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5575" y="3278453"/>
            <a:ext cx="8352928" cy="306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－研修概要－</a:t>
            </a:r>
            <a:endParaRPr lang="en-US" altLang="ja-JP" sz="2400" kern="1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en-US" altLang="ja-JP" sz="2000" kern="1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　時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年（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2024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年）５月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日（木）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４：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６：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00</a:t>
            </a: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20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場　所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教育センター　</a:t>
            </a:r>
            <a:endParaRPr lang="en-US" altLang="ja-JP" sz="2000" kern="1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endParaRPr lang="en-US" altLang="ja-JP" sz="2000" kern="1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内　容</a:t>
            </a:r>
            <a:r>
              <a:rPr lang="en-US" altLang="ja-JP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・</a:t>
            </a:r>
            <a:r>
              <a:rPr lang="ja-JP" altLang="ja-JP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</a:t>
            </a:r>
            <a:r>
              <a:rPr lang="ja-JP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学校協働活動</a:t>
            </a:r>
            <a:r>
              <a:rPr lang="ja-JP" altLang="ja-JP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推進員</a:t>
            </a:r>
            <a:r>
              <a:rPr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（学校ｺｰﾃﾞｨﾈｰﾀｰ）制度について</a:t>
            </a:r>
            <a:endParaRPr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・実施報告書について</a:t>
            </a:r>
            <a:endParaRPr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 ・地域学校協働活動推進員（学校ｺｰﾃﾞｨﾈｰﾀｰ）の役割について</a:t>
            </a:r>
            <a:endParaRPr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・学校運営協議会と地域学校協働活動推進員の連携</a:t>
            </a:r>
            <a:endParaRPr lang="en-US" altLang="ja-JP" sz="2000" dirty="0" smtClean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2000" dirty="0" smtClean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活動事例紹介</a:t>
            </a:r>
            <a:r>
              <a:rPr lang="ja-JP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　　　　　</a:t>
            </a:r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25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5" y="332656"/>
            <a:ext cx="1980029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講義の</a:t>
            </a:r>
            <a:r>
              <a:rPr kumimoji="1"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様子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サブタイトル 2"/>
          <p:cNvSpPr txBox="1">
            <a:spLocks/>
          </p:cNvSpPr>
          <p:nvPr/>
        </p:nvSpPr>
        <p:spPr>
          <a:xfrm>
            <a:off x="5794714" y="365222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2024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3" y="1087164"/>
            <a:ext cx="3959513" cy="2579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12" y="1087164"/>
            <a:ext cx="4131307" cy="2497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3" y="3689687"/>
            <a:ext cx="3993392" cy="269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12" y="3628327"/>
            <a:ext cx="4014420" cy="2820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96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5" y="332656"/>
            <a:ext cx="4572085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グループワーク・発表</a:t>
            </a:r>
            <a:r>
              <a:rPr kumimoji="1"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の様子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サブタイトル 2"/>
          <p:cNvSpPr txBox="1">
            <a:spLocks/>
          </p:cNvSpPr>
          <p:nvPr/>
        </p:nvSpPr>
        <p:spPr>
          <a:xfrm>
            <a:off x="5794714" y="365222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2024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5" y="1007188"/>
            <a:ext cx="4163400" cy="2630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0" y="1026505"/>
            <a:ext cx="4009462" cy="259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6" y="3637729"/>
            <a:ext cx="3939946" cy="282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10" y="3654191"/>
            <a:ext cx="4044175" cy="289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1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5" y="332656"/>
            <a:ext cx="2339102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発表内容紹介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サブタイトル 2"/>
          <p:cNvSpPr txBox="1">
            <a:spLocks/>
          </p:cNvSpPr>
          <p:nvPr/>
        </p:nvSpPr>
        <p:spPr>
          <a:xfrm>
            <a:off x="5794714" y="365222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2024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8634"/>
            <a:ext cx="3903247" cy="261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2" y="1091416"/>
            <a:ext cx="3894871" cy="258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32" y="3672212"/>
            <a:ext cx="3939403" cy="270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2" y="3700573"/>
            <a:ext cx="3921569" cy="269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74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87715" y="332656"/>
            <a:ext cx="3057247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28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参加者の主な感想</a:t>
            </a:r>
            <a:endParaRPr kumimoji="1" lang="ja-JP" altLang="en-US" sz="2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396464" y="908720"/>
            <a:ext cx="8424000" cy="0"/>
          </a:xfrm>
          <a:prstGeom prst="line">
            <a:avLst/>
          </a:prstGeom>
          <a:ln w="57150">
            <a:solidFill>
              <a:srgbClr val="0064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7185"/>
              </p:ext>
            </p:extLst>
          </p:nvPr>
        </p:nvGraphicFramePr>
        <p:xfrm>
          <a:off x="496388" y="1124744"/>
          <a:ext cx="8324075" cy="2304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4075">
                  <a:extLst>
                    <a:ext uri="{9D8B030D-6E8A-4147-A177-3AD203B41FA5}">
                      <a16:colId xmlns:a16="http://schemas.microsoft.com/office/drawing/2014/main" val="645958592"/>
                    </a:ext>
                  </a:extLst>
                </a:gridCol>
              </a:tblGrid>
              <a:tr h="23042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・活動事例紹介がとても参考になった。</a:t>
                      </a:r>
                      <a:endParaRPr lang="en-US" altLang="ja-JP" sz="2000" kern="100" dirty="0" smtClean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・他校の事情が聞けて良かった。</a:t>
                      </a:r>
                      <a:endParaRPr lang="en-US" altLang="ja-JP" sz="2000" kern="100" dirty="0" smtClean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・学校でコーディネーターが一人だけなので他校のコーディネーターとコ　</a:t>
                      </a:r>
                      <a:endParaRPr lang="en-US" altLang="ja-JP" sz="2000" kern="100" dirty="0" smtClean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ミュニケーションがとれてよかった。</a:t>
                      </a:r>
                      <a:endParaRPr lang="en-US" altLang="ja-JP" sz="2000" kern="100" dirty="0" smtClean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・講義がわかりやすく、今後の活動の参考としたい。</a:t>
                      </a:r>
                      <a:endParaRPr lang="en-US" altLang="ja-JP" sz="2000" kern="100" dirty="0" smtClean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・グループワークの時間が短かった。</a:t>
                      </a:r>
                      <a:endParaRPr lang="en-US" altLang="ja-JP" sz="2000" kern="100" dirty="0" smtClean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756991"/>
                  </a:ext>
                </a:extLst>
              </a:tr>
            </a:tbl>
          </a:graphicData>
        </a:graphic>
      </p:graphicFrame>
      <p:sp>
        <p:nvSpPr>
          <p:cNvPr id="8" name="サブタイトル 2"/>
          <p:cNvSpPr txBox="1">
            <a:spLocks/>
          </p:cNvSpPr>
          <p:nvPr/>
        </p:nvSpPr>
        <p:spPr>
          <a:xfrm>
            <a:off x="5794714" y="365222"/>
            <a:ext cx="3053778" cy="634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令和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2024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年）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endParaRPr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学校教育部地域教育推進課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18945"/>
              </p:ext>
            </p:extLst>
          </p:nvPr>
        </p:nvGraphicFramePr>
        <p:xfrm>
          <a:off x="496388" y="4005064"/>
          <a:ext cx="8064896" cy="2443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645958592"/>
                    </a:ext>
                  </a:extLst>
                </a:gridCol>
              </a:tblGrid>
              <a:tr h="244327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研修会を終えて</a:t>
                      </a:r>
                      <a:r>
                        <a:rPr lang="en-US" altLang="ja-JP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2000" kern="100" dirty="0" smtClean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今回の研修会は基礎事務研修会ということで、多くの新人が参加しました。先輩たちの率直な意見を聞くことができて、有意義な研修会となりました。講義が多くグループワークの時間が短くなってしまったので、次回の研修では改善したいと思います。</a:t>
                      </a: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2865" marR="6286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075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7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ユーザー定義 1">
      <a:dk1>
        <a:sysClr val="windowText" lastClr="000000"/>
      </a:dk1>
      <a:lt1>
        <a:srgbClr val="FFFFFF"/>
      </a:lt1>
      <a:dk2>
        <a:srgbClr val="539F48"/>
      </a:dk2>
      <a:lt2>
        <a:srgbClr val="5B9BC6"/>
      </a:lt2>
      <a:accent1>
        <a:srgbClr val="D37534"/>
      </a:accent1>
      <a:accent2>
        <a:srgbClr val="7E7879"/>
      </a:accent2>
      <a:accent3>
        <a:srgbClr val="49C838"/>
      </a:accent3>
      <a:accent4>
        <a:srgbClr val="5BADE5"/>
      </a:accent4>
      <a:accent5>
        <a:srgbClr val="FB7D27"/>
      </a:accent5>
      <a:accent6>
        <a:srgbClr val="8B83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59f6d0-7a63-4db0-b2c7-3ceb5699d148">
      <Terms xmlns="http://schemas.microsoft.com/office/infopath/2007/PartnerControls"/>
    </lcf76f155ced4ddcb4097134ff3c332f>
    <TaxCatchAll xmlns="d742c95b-6a5d-44d4-a3f3-5226569601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623FC3EC00D14B9788E16CE57ACCA4" ma:contentTypeVersion="17" ma:contentTypeDescription="新しいドキュメントを作成します。" ma:contentTypeScope="" ma:versionID="c6d45088c51ba819e9e12ca5b1527c31">
  <xsd:schema xmlns:xsd="http://www.w3.org/2001/XMLSchema" xmlns:xs="http://www.w3.org/2001/XMLSchema" xmlns:p="http://schemas.microsoft.com/office/2006/metadata/properties" xmlns:ns2="d742c95b-6a5d-44d4-a3f3-522656960174" xmlns:ns3="3759f6d0-7a63-4db0-b2c7-3ceb5699d148" targetNamespace="http://schemas.microsoft.com/office/2006/metadata/properties" ma:root="true" ma:fieldsID="4185f0f7ce6e2bdb570eaffb8093158f" ns2:_="" ns3:_="">
    <xsd:import namespace="d742c95b-6a5d-44d4-a3f3-522656960174"/>
    <xsd:import namespace="3759f6d0-7a63-4db0-b2c7-3ceb5699d1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2c95b-6a5d-44d4-a3f3-5226569601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9e4ca00-c07b-43b6-a605-2cf562699a25}" ma:internalName="TaxCatchAll" ma:showField="CatchAllData" ma:web="d742c95b-6a5d-44d4-a3f3-522656960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9f6d0-7a63-4db0-b2c7-3ceb5699d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87d0f200-3276-477d-84db-b1b6035f2d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6C350-15B3-44DA-99D3-48E52DC639A9}">
  <ds:schemaRefs>
    <ds:schemaRef ds:uri="http://purl.org/dc/elements/1.1/"/>
    <ds:schemaRef ds:uri="3759f6d0-7a63-4db0-b2c7-3ceb5699d148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d742c95b-6a5d-44d4-a3f3-52265696017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25B235-5B67-4E11-B1E2-BDBFE16A7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2c95b-6a5d-44d4-a3f3-522656960174"/>
    <ds:schemaRef ds:uri="3759f6d0-7a63-4db0-b2c7-3ceb5699d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D6C6C9-7C97-452B-B9F0-09CF42958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359</Words>
  <Application>Microsoft Office PowerPoint</Application>
  <PresentationFormat>画面に合わせる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BIZ UDPゴシック</vt:lpstr>
      <vt:lpstr>BIZ UDゴシック</vt:lpstr>
      <vt:lpstr>ＭＳ Ｐゴシック</vt:lpstr>
      <vt:lpstr>メイリオ</vt:lpstr>
      <vt:lpstr>Arial</vt:lpstr>
      <vt:lpstr>Calibri</vt:lpstr>
      <vt:lpstr>Times New Roman</vt:lpstr>
      <vt:lpstr>デザインの設定</vt:lpstr>
      <vt:lpstr>令和６年度（2024年度） 第１回地域学校協働活動推進員 （学校ｺｰﾃﾞｨﾈｰﾀｰ）基礎事務研修会の様子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川上　寧子</dc:creator>
  <cp:lastModifiedBy>清水　洋美</cp:lastModifiedBy>
  <cp:revision>520</cp:revision>
  <cp:lastPrinted>2024-01-18T10:35:19Z</cp:lastPrinted>
  <dcterms:created xsi:type="dcterms:W3CDTF">2017-05-22T02:59:47Z</dcterms:created>
  <dcterms:modified xsi:type="dcterms:W3CDTF">2024-06-04T07:43:15Z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0x010100BD623FC3EC00D14B9788E16CE57ACCA4</vt:lpwstr>
  </property>
  <property fmtid="{D5CDD505-2E9C-101B-9397-08002B2CF9AE}" pid="3" name="Order">
    <vt:r8>20907000</vt:r8>
  </property>
</Properties>
</file>