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9"/>
  </p:notesMasterIdLst>
  <p:handoutMasterIdLst>
    <p:handoutMasterId r:id="rId10"/>
  </p:handoutMasterIdLst>
  <p:sldIdLst>
    <p:sldId id="260" r:id="rId5"/>
    <p:sldId id="265" r:id="rId6"/>
    <p:sldId id="266" r:id="rId7"/>
    <p:sldId id="268" r:id="rId8"/>
  </p:sldIdLst>
  <p:sldSz cx="9144000" cy="6858000" type="screen4x3"/>
  <p:notesSz cx="7104063" cy="10234613"/>
  <p:defaultTextStyle>
    <a:defPPr>
      <a:defRPr lang="ja-JP"/>
    </a:defPPr>
    <a:lvl1pPr marL="0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1F"/>
    <a:srgbClr val="00581B"/>
    <a:srgbClr val="007424"/>
    <a:srgbClr val="0B933F"/>
    <a:srgbClr val="00601E"/>
    <a:srgbClr val="7E7879"/>
    <a:srgbClr val="ED701B"/>
    <a:srgbClr val="5B9BC6"/>
    <a:srgbClr val="539F48"/>
    <a:srgbClr val="537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2" autoAdjust="0"/>
    <p:restoredTop sz="80029" autoAdjust="0"/>
  </p:normalViewPr>
  <p:slideViewPr>
    <p:cSldViewPr snapToGrid="0">
      <p:cViewPr varScale="1">
        <p:scale>
          <a:sx n="110" d="100"/>
          <a:sy n="110" d="100"/>
        </p:scale>
        <p:origin x="1416" y="114"/>
      </p:cViewPr>
      <p:guideLst>
        <p:guide orient="horz" pos="2160"/>
        <p:guide pos="2880"/>
        <p:guide orient="horz" pos="226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8" y="96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207" cy="511649"/>
          </a:xfrm>
          <a:prstGeom prst="rect">
            <a:avLst/>
          </a:prstGeom>
        </p:spPr>
        <p:txBody>
          <a:bodyPr vert="horz" lIns="94655" tIns="47328" rIns="94655" bIns="473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4202" y="1"/>
            <a:ext cx="3078207" cy="511649"/>
          </a:xfrm>
          <a:prstGeom prst="rect">
            <a:avLst/>
          </a:prstGeom>
        </p:spPr>
        <p:txBody>
          <a:bodyPr vert="horz" lIns="94655" tIns="47328" rIns="94655" bIns="47328" rtlCol="0"/>
          <a:lstStyle>
            <a:lvl1pPr algn="r">
              <a:defRPr sz="1200"/>
            </a:lvl1pPr>
          </a:lstStyle>
          <a:p>
            <a:fld id="{4B804A56-E013-4E7D-9DF4-0FBE755CFB90}" type="datetimeFigureOut">
              <a:rPr kumimoji="1" lang="ja-JP" altLang="en-US" smtClean="0"/>
              <a:pPr/>
              <a:t>2026/3/30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8207" cy="511648"/>
          </a:xfrm>
          <a:prstGeom prst="rect">
            <a:avLst/>
          </a:prstGeom>
        </p:spPr>
        <p:txBody>
          <a:bodyPr vert="horz" lIns="94655" tIns="47328" rIns="94655" bIns="473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4202" y="9721330"/>
            <a:ext cx="3078207" cy="511648"/>
          </a:xfrm>
          <a:prstGeom prst="rect">
            <a:avLst/>
          </a:prstGeom>
        </p:spPr>
        <p:txBody>
          <a:bodyPr vert="horz" lIns="94655" tIns="47328" rIns="94655" bIns="47328" rtlCol="0" anchor="b"/>
          <a:lstStyle>
            <a:lvl1pPr algn="r">
              <a:defRPr sz="1200"/>
            </a:lvl1pPr>
          </a:lstStyle>
          <a:p>
            <a:fld id="{4B0211C1-B31E-44ED-A61C-21782CF3AE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65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8" cy="511731"/>
          </a:xfrm>
          <a:prstGeom prst="rect">
            <a:avLst/>
          </a:prstGeom>
        </p:spPr>
        <p:txBody>
          <a:bodyPr vert="horz" lIns="94655" tIns="47328" rIns="94655" bIns="4732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1731"/>
          </a:xfrm>
          <a:prstGeom prst="rect">
            <a:avLst/>
          </a:prstGeom>
        </p:spPr>
        <p:txBody>
          <a:bodyPr vert="horz" lIns="94655" tIns="47328" rIns="94655" bIns="47328" rtlCol="0"/>
          <a:lstStyle>
            <a:lvl1pPr algn="r">
              <a:defRPr sz="1200"/>
            </a:lvl1pPr>
          </a:lstStyle>
          <a:p>
            <a:fld id="{AD941A18-B0B8-4BEB-BD50-EDF48ECE033E}" type="datetimeFigureOut">
              <a:rPr kumimoji="1" lang="ja-JP" altLang="en-US" smtClean="0"/>
              <a:pPr/>
              <a:t>2026/3/30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5" tIns="47328" rIns="94655" bIns="473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8" y="4861443"/>
            <a:ext cx="5683250" cy="4605576"/>
          </a:xfrm>
          <a:prstGeom prst="rect">
            <a:avLst/>
          </a:prstGeom>
        </p:spPr>
        <p:txBody>
          <a:bodyPr vert="horz" lIns="94655" tIns="47328" rIns="94655" bIns="473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8" cy="511731"/>
          </a:xfrm>
          <a:prstGeom prst="rect">
            <a:avLst/>
          </a:prstGeom>
        </p:spPr>
        <p:txBody>
          <a:bodyPr vert="horz" lIns="94655" tIns="47328" rIns="94655" bIns="4732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1731"/>
          </a:xfrm>
          <a:prstGeom prst="rect">
            <a:avLst/>
          </a:prstGeom>
        </p:spPr>
        <p:txBody>
          <a:bodyPr vert="horz" lIns="94655" tIns="47328" rIns="94655" bIns="47328" rtlCol="0" anchor="b"/>
          <a:lstStyle>
            <a:lvl1pPr algn="r">
              <a:defRPr sz="1200"/>
            </a:lvl1pPr>
          </a:lstStyle>
          <a:p>
            <a:fld id="{9E90B4C8-9E68-4281-AABE-E4B14796861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60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3775" y="766763"/>
            <a:ext cx="5116513" cy="3836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B4C8-9E68-4281-AABE-E4B14796861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35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79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45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1" y="274643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8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5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77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05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7" indent="0">
              <a:buNone/>
              <a:defRPr sz="1800" b="1"/>
            </a:lvl3pPr>
            <a:lvl4pPr marL="1371670" indent="0">
              <a:buNone/>
              <a:defRPr sz="1600" b="1"/>
            </a:lvl4pPr>
            <a:lvl5pPr marL="1828894" indent="0">
              <a:buNone/>
              <a:defRPr sz="1600" b="1"/>
            </a:lvl5pPr>
            <a:lvl6pPr marL="2286118" indent="0">
              <a:buNone/>
              <a:defRPr sz="1600" b="1"/>
            </a:lvl6pPr>
            <a:lvl7pPr marL="2743342" indent="0">
              <a:buNone/>
              <a:defRPr sz="1600" b="1"/>
            </a:lvl7pPr>
            <a:lvl8pPr marL="3200565" indent="0">
              <a:buNone/>
              <a:defRPr sz="1600" b="1"/>
            </a:lvl8pPr>
            <a:lvl9pPr marL="365778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7" indent="0">
              <a:buNone/>
              <a:defRPr sz="1800" b="1"/>
            </a:lvl3pPr>
            <a:lvl4pPr marL="1371670" indent="0">
              <a:buNone/>
              <a:defRPr sz="1600" b="1"/>
            </a:lvl4pPr>
            <a:lvl5pPr marL="1828894" indent="0">
              <a:buNone/>
              <a:defRPr sz="1600" b="1"/>
            </a:lvl5pPr>
            <a:lvl6pPr marL="2286118" indent="0">
              <a:buNone/>
              <a:defRPr sz="1600" b="1"/>
            </a:lvl6pPr>
            <a:lvl7pPr marL="2743342" indent="0">
              <a:buNone/>
              <a:defRPr sz="1600" b="1"/>
            </a:lvl7pPr>
            <a:lvl8pPr marL="3200565" indent="0">
              <a:buNone/>
              <a:defRPr sz="1600" b="1"/>
            </a:lvl8pPr>
            <a:lvl9pPr marL="365778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5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8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1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1"/>
            </a:lvl2pPr>
            <a:lvl3pPr marL="914447" indent="0">
              <a:buNone/>
              <a:defRPr sz="1000"/>
            </a:lvl3pPr>
            <a:lvl4pPr marL="1371670" indent="0">
              <a:buNone/>
              <a:defRPr sz="899"/>
            </a:lvl4pPr>
            <a:lvl5pPr marL="1828894" indent="0">
              <a:buNone/>
              <a:defRPr sz="899"/>
            </a:lvl5pPr>
            <a:lvl6pPr marL="2286118" indent="0">
              <a:buNone/>
              <a:defRPr sz="899"/>
            </a:lvl6pPr>
            <a:lvl7pPr marL="2743342" indent="0">
              <a:buNone/>
              <a:defRPr sz="899"/>
            </a:lvl7pPr>
            <a:lvl8pPr marL="3200565" indent="0">
              <a:buNone/>
              <a:defRPr sz="899"/>
            </a:lvl8pPr>
            <a:lvl9pPr marL="3657789" indent="0">
              <a:buNone/>
              <a:defRPr sz="89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266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1"/>
            </a:lvl1pPr>
            <a:lvl2pPr marL="457223" indent="0">
              <a:buNone/>
              <a:defRPr sz="2800"/>
            </a:lvl2pPr>
            <a:lvl3pPr marL="914447" indent="0">
              <a:buNone/>
              <a:defRPr sz="2400"/>
            </a:lvl3pPr>
            <a:lvl4pPr marL="1371670" indent="0">
              <a:buNone/>
              <a:defRPr sz="2000"/>
            </a:lvl4pPr>
            <a:lvl5pPr marL="1828894" indent="0">
              <a:buNone/>
              <a:defRPr sz="2000"/>
            </a:lvl5pPr>
            <a:lvl6pPr marL="2286118" indent="0">
              <a:buNone/>
              <a:defRPr sz="2000"/>
            </a:lvl6pPr>
            <a:lvl7pPr marL="2743342" indent="0">
              <a:buNone/>
              <a:defRPr sz="2000"/>
            </a:lvl7pPr>
            <a:lvl8pPr marL="3200565" indent="0">
              <a:buNone/>
              <a:defRPr sz="2000"/>
            </a:lvl8pPr>
            <a:lvl9pPr marL="365778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1"/>
            </a:lvl2pPr>
            <a:lvl3pPr marL="914447" indent="0">
              <a:buNone/>
              <a:defRPr sz="1000"/>
            </a:lvl3pPr>
            <a:lvl4pPr marL="1371670" indent="0">
              <a:buNone/>
              <a:defRPr sz="899"/>
            </a:lvl4pPr>
            <a:lvl5pPr marL="1828894" indent="0">
              <a:buNone/>
              <a:defRPr sz="899"/>
            </a:lvl5pPr>
            <a:lvl6pPr marL="2286118" indent="0">
              <a:buNone/>
              <a:defRPr sz="899"/>
            </a:lvl6pPr>
            <a:lvl7pPr marL="2743342" indent="0">
              <a:buNone/>
              <a:defRPr sz="899"/>
            </a:lvl7pPr>
            <a:lvl8pPr marL="3200565" indent="0">
              <a:buNone/>
              <a:defRPr sz="899"/>
            </a:lvl8pPr>
            <a:lvl9pPr marL="3657789" indent="0">
              <a:buNone/>
              <a:defRPr sz="89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57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0" y="2"/>
            <a:ext cx="918051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1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47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8" indent="-342918" algn="l" defTabSz="91444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1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8" indent="-228612" algn="l" defTabSz="91444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2" indent="-228612" algn="l" defTabSz="91444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7" indent="-228612" algn="l" defTabSz="91444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0" indent="-228612" algn="l" defTabSz="91444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3" indent="-228612" algn="l" defTabSz="91444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7" indent="-228612" algn="l" defTabSz="91444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00" indent="-228612" algn="l" defTabSz="91444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7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0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4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8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42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5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9" algn="l" defTabSz="91444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3301" y="1196756"/>
            <a:ext cx="8352927" cy="2232248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</a:pPr>
            <a:r>
              <a:rPr lang="ja-JP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</a:t>
            </a:r>
            <a:r>
              <a:rPr lang="ja-JP" altLang="en-US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７</a:t>
            </a:r>
            <a:r>
              <a:rPr lang="ja-JP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年度（</a:t>
            </a:r>
            <a:r>
              <a:rPr lang="en-US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2025</a:t>
            </a:r>
            <a:r>
              <a:rPr lang="ja-JP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年度）</a:t>
            </a:r>
            <a:br>
              <a:rPr lang="en-US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第二回</a:t>
            </a:r>
            <a:r>
              <a:rPr lang="ja-JP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地域学校協働活動推進</a:t>
            </a:r>
            <a:r>
              <a:rPr lang="ja-JP" altLang="en-US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員（学校</a:t>
            </a:r>
            <a:br>
              <a:rPr lang="en-US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コーディネーター</a:t>
            </a:r>
            <a:r>
              <a:rPr lang="ja-JP" altLang="ja-JP" sz="3201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）研修会</a:t>
            </a:r>
            <a:r>
              <a:rPr lang="ja-JP" altLang="en-US" sz="3201" b="1" spc="-1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メイリオ" panose="020B0604030504040204" pitchFamily="50" charset="-128"/>
              </a:rPr>
              <a:t>の様子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0884" y="404664"/>
            <a:ext cx="4208512" cy="792088"/>
          </a:xfrm>
        </p:spPr>
        <p:txBody>
          <a:bodyPr>
            <a:normAutofit/>
          </a:bodyPr>
          <a:lstStyle/>
          <a:p>
            <a:pPr algn="r"/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令和８年（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2026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45578" y="3278460"/>
            <a:ext cx="8352927" cy="306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－研修概要－</a:t>
            </a:r>
            <a:endParaRPr lang="en-US" altLang="ja-JP" sz="2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1"/>
              </a:lnSpc>
            </a:pP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　時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令和８年（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2026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年）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7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日（土）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00</a:t>
            </a:r>
          </a:p>
          <a:p>
            <a:pPr algn="just">
              <a:lnSpc>
                <a:spcPts val="1000"/>
              </a:lnSpc>
            </a:pP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　所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教育センター　</a:t>
            </a: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</a:pP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内　容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 前回の基礎事務研修会の振り返り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 ・令和７年度の活動報告・情報共有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　・令和８年度の活動に向けて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25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6" y="332656"/>
            <a:ext cx="367440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グループワークの様子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サブタイトル 2"/>
          <p:cNvSpPr txBox="1">
            <a:spLocks/>
          </p:cNvSpPr>
          <p:nvPr/>
        </p:nvSpPr>
        <p:spPr>
          <a:xfrm>
            <a:off x="5794714" y="365225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2026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</a:p>
        </p:txBody>
      </p:sp>
      <p:pic>
        <p:nvPicPr>
          <p:cNvPr id="3" name="図 2" descr="机の上に座っている人々&#10;&#10;AI 生成コンテンツは誤りを含む可能性があります。">
            <a:extLst>
              <a:ext uri="{FF2B5EF4-FFF2-40B4-BE49-F238E27FC236}">
                <a16:creationId xmlns:a16="http://schemas.microsoft.com/office/drawing/2014/main" id="{FE86BB82-3F27-F515-A700-855F60CCE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1" y="943010"/>
            <a:ext cx="3704313" cy="279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レストランのテーブルに座っている人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AB13A688-71D4-FEE6-1B33-965BA5B87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69" y="1020278"/>
            <a:ext cx="4323003" cy="268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レストランのテーブルに座っている人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A34B7708-91AB-BD8E-6E67-2E814EAD5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9" y="3724976"/>
            <a:ext cx="4483869" cy="27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 descr="テーブルを囲む人々&#10;&#10;AI 生成コンテンツは誤りを含む可能性があります。">
            <a:extLst>
              <a:ext uri="{FF2B5EF4-FFF2-40B4-BE49-F238E27FC236}">
                <a16:creationId xmlns:a16="http://schemas.microsoft.com/office/drawing/2014/main" id="{B4014E09-875C-3035-35DE-E695EBB91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8" y="3740944"/>
            <a:ext cx="4061861" cy="276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1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8" y="332656"/>
            <a:ext cx="233910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発表内容紹介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サブタイトル 2"/>
          <p:cNvSpPr txBox="1">
            <a:spLocks/>
          </p:cNvSpPr>
          <p:nvPr/>
        </p:nvSpPr>
        <p:spPr>
          <a:xfrm>
            <a:off x="5794714" y="365225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2026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</a:p>
        </p:txBody>
      </p:sp>
      <p:pic>
        <p:nvPicPr>
          <p:cNvPr id="3" name="図 2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ECD279E-DD8A-4CA4-774A-6D357AC9A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7" y="906662"/>
            <a:ext cx="4123320" cy="258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7A841EC-C3A5-1B85-2D48-5CAA2BD9E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" y="3454553"/>
            <a:ext cx="3543474" cy="310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5D95AE44-6D52-428D-3FD4-9E4BB07DD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36633" y="1211267"/>
            <a:ext cx="4891468" cy="435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4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9" y="332656"/>
            <a:ext cx="305724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参加者の主な感想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7084"/>
              </p:ext>
            </p:extLst>
          </p:nvPr>
        </p:nvGraphicFramePr>
        <p:xfrm>
          <a:off x="471638" y="1124748"/>
          <a:ext cx="8099743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9743">
                  <a:extLst>
                    <a:ext uri="{9D8B030D-6E8A-4147-A177-3AD203B41FA5}">
                      <a16:colId xmlns:a16="http://schemas.microsoft.com/office/drawing/2014/main" val="645958592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・他の学校の活動がとても参考になった。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・他校のコーディネーターとコミュニケーションがとれてよかった。このつ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ながりを今後に活かしたいと思う。  　　　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・良い意見交換ができた。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・同じ経験年数の方々とのグループワークはとても良かった。またこのグ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ループで話し合いたい。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・土日の研修は日程調整が大変。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756991"/>
                  </a:ext>
                </a:extLst>
              </a:tr>
            </a:tbl>
          </a:graphicData>
        </a:graphic>
      </p:graphicFrame>
      <p:sp>
        <p:nvSpPr>
          <p:cNvPr id="8" name="サブタイトル 2"/>
          <p:cNvSpPr txBox="1">
            <a:spLocks/>
          </p:cNvSpPr>
          <p:nvPr/>
        </p:nvSpPr>
        <p:spPr>
          <a:xfrm>
            <a:off x="5794714" y="365225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2026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50154"/>
              </p:ext>
            </p:extLst>
          </p:nvPr>
        </p:nvGraphicFramePr>
        <p:xfrm>
          <a:off x="496394" y="4005064"/>
          <a:ext cx="8064897" cy="2443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645958592"/>
                    </a:ext>
                  </a:extLst>
                </a:gridCol>
              </a:tblGrid>
              <a:tr h="24432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研修会を終えて</a:t>
                      </a:r>
                      <a:r>
                        <a:rPr lang="en-US" altLang="ja-JP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今回の研修は、前回の基礎事務研修会で協議した活動目標を基に、今年度の活動内容の報告と来年度に向けた取り組みについて</a:t>
                      </a: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グループ協議を行いました。前回</a:t>
                      </a: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に引き続き、経験年数の近い方とグループを組んだことにより活発な意見交換を図ることができ、有意義な研修会となりました。</a:t>
                      </a: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75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7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623FC3EC00D14B9788E16CE57ACCA4" ma:contentTypeVersion="17" ma:contentTypeDescription="新しいドキュメントを作成します。" ma:contentTypeScope="" ma:versionID="c6d45088c51ba819e9e12ca5b1527c31">
  <xsd:schema xmlns:xsd="http://www.w3.org/2001/XMLSchema" xmlns:xs="http://www.w3.org/2001/XMLSchema" xmlns:p="http://schemas.microsoft.com/office/2006/metadata/properties" xmlns:ns2="d742c95b-6a5d-44d4-a3f3-522656960174" xmlns:ns3="3759f6d0-7a63-4db0-b2c7-3ceb5699d148" targetNamespace="http://schemas.microsoft.com/office/2006/metadata/properties" ma:root="true" ma:fieldsID="4185f0f7ce6e2bdb570eaffb8093158f" ns2:_="" ns3:_="">
    <xsd:import namespace="d742c95b-6a5d-44d4-a3f3-522656960174"/>
    <xsd:import namespace="3759f6d0-7a63-4db0-b2c7-3ceb5699d1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2c95b-6a5d-44d4-a3f3-5226569601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e4ca00-c07b-43b6-a605-2cf562699a25}" ma:internalName="TaxCatchAll" ma:showField="CatchAllData" ma:web="d742c95b-6a5d-44d4-a3f3-522656960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9f6d0-7a63-4db0-b2c7-3ceb5699d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87d0f200-3276-477d-84db-b1b6035f2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9f6d0-7a63-4db0-b2c7-3ceb5699d148">
      <Terms xmlns="http://schemas.microsoft.com/office/infopath/2007/PartnerControls"/>
    </lcf76f155ced4ddcb4097134ff3c332f>
    <TaxCatchAll xmlns="d742c95b-6a5d-44d4-a3f3-5226569601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25B235-5B67-4E11-B1E2-BDBFE16A7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2c95b-6a5d-44d4-a3f3-522656960174"/>
    <ds:schemaRef ds:uri="3759f6d0-7a63-4db0-b2c7-3ceb5699d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6C350-15B3-44DA-99D3-48E52DC639A9}">
  <ds:schemaRefs>
    <ds:schemaRef ds:uri="d742c95b-6a5d-44d4-a3f3-52265696017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3759f6d0-7a63-4db0-b2c7-3ceb5699d14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D6C6C9-7C97-452B-B9F0-09CF42958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5845</TotalTime>
  <Words>306</Words>
  <Application>Microsoft Office PowerPoint</Application>
  <PresentationFormat>画面に合わせる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BIZ UDPゴシック</vt:lpstr>
      <vt:lpstr>BIZ UDゴシック</vt:lpstr>
      <vt:lpstr>Arial</vt:lpstr>
      <vt:lpstr>Calibri</vt:lpstr>
      <vt:lpstr>デザインの設定</vt:lpstr>
      <vt:lpstr>令和７年度（2025年度） 第二回地域学校協働活動推進員（学校 コーディネーター）研修会の様子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川上　寧子</dc:creator>
  <cp:lastModifiedBy>清水　洋美</cp:lastModifiedBy>
  <cp:revision>531</cp:revision>
  <cp:lastPrinted>2025-06-06T05:42:14Z</cp:lastPrinted>
  <dcterms:created xsi:type="dcterms:W3CDTF">2017-05-22T02:59:47Z</dcterms:created>
  <dcterms:modified xsi:type="dcterms:W3CDTF">2026-03-30T01:40:08Z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0x010100BD623FC3EC00D14B9788E16CE57ACCA4</vt:lpwstr>
  </property>
  <property fmtid="{D5CDD505-2E9C-101B-9397-08002B2CF9AE}" pid="3" name="Order">
    <vt:r8>20907000</vt:r8>
  </property>
</Properties>
</file>